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49" r:id="rId4"/>
    <p:sldMasterId id="2147483674" r:id="rId5"/>
  </p:sldMasterIdLst>
  <p:notesMasterIdLst>
    <p:notesMasterId r:id="rId43"/>
  </p:notesMasterIdLst>
  <p:handoutMasterIdLst>
    <p:handoutMasterId r:id="rId44"/>
  </p:handoutMasterIdLst>
  <p:sldIdLst>
    <p:sldId id="256" r:id="rId6"/>
    <p:sldId id="344" r:id="rId7"/>
    <p:sldId id="345" r:id="rId8"/>
    <p:sldId id="346" r:id="rId9"/>
    <p:sldId id="347" r:id="rId10"/>
    <p:sldId id="349" r:id="rId11"/>
    <p:sldId id="350" r:id="rId12"/>
    <p:sldId id="351" r:id="rId13"/>
    <p:sldId id="352" r:id="rId14"/>
    <p:sldId id="353" r:id="rId15"/>
    <p:sldId id="354" r:id="rId16"/>
    <p:sldId id="355" r:id="rId17"/>
    <p:sldId id="356" r:id="rId18"/>
    <p:sldId id="357" r:id="rId19"/>
    <p:sldId id="358" r:id="rId20"/>
    <p:sldId id="360" r:id="rId21"/>
    <p:sldId id="363" r:id="rId22"/>
    <p:sldId id="364" r:id="rId23"/>
    <p:sldId id="365" r:id="rId24"/>
    <p:sldId id="366" r:id="rId25"/>
    <p:sldId id="367" r:id="rId26"/>
    <p:sldId id="368" r:id="rId27"/>
    <p:sldId id="369" r:id="rId28"/>
    <p:sldId id="361" r:id="rId29"/>
    <p:sldId id="370" r:id="rId30"/>
    <p:sldId id="371" r:id="rId31"/>
    <p:sldId id="372" r:id="rId32"/>
    <p:sldId id="374" r:id="rId33"/>
    <p:sldId id="375" r:id="rId34"/>
    <p:sldId id="377" r:id="rId35"/>
    <p:sldId id="383" r:id="rId36"/>
    <p:sldId id="381" r:id="rId37"/>
    <p:sldId id="384" r:id="rId38"/>
    <p:sldId id="385" r:id="rId39"/>
    <p:sldId id="378" r:id="rId40"/>
    <p:sldId id="380" r:id="rId41"/>
    <p:sldId id="289" r:id="rId42"/>
  </p:sldIdLst>
  <p:sldSz cx="24382413" cy="137160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Calibri Light" panose="020F0302020204030204" pitchFamily="34" charset="0"/>
      <p:regular r:id="rId49"/>
      <p:italic r:id="rId50"/>
    </p:embeddedFont>
    <p:embeddedFont>
      <p:font typeface="Century Gothic" panose="020B0502020202020204" pitchFamily="34" charset="0"/>
      <p:regular r:id="rId51"/>
      <p:bold r:id="rId52"/>
      <p:italic r:id="rId53"/>
      <p:boldItalic r:id="rId54"/>
    </p:embeddedFont>
    <p:embeddedFont>
      <p:font typeface="Consolas" panose="020B0609020204030204" pitchFamily="49" charset="0"/>
      <p:regular r:id="rId55"/>
      <p:bold r:id="rId56"/>
      <p:italic r:id="rId57"/>
      <p:boldItalic r:id="rId58"/>
    </p:embeddedFont>
    <p:embeddedFont>
      <p:font typeface="Segoe UI Light" panose="020B0502040204020203" pitchFamily="34" charset="0"/>
      <p:regular r:id="rId59"/>
      <p:italic r:id="rId60"/>
    </p:embeddedFont>
    <p:embeddedFont>
      <p:font typeface="Source Sans Pro Black" panose="020F0502020204030204" pitchFamily="34" charset="0"/>
      <p:bold r:id="rId61"/>
      <p:italic r:id="rId62"/>
      <p:boldItalic r:id="rId63"/>
    </p:embeddedFont>
    <p:embeddedFont>
      <p:font typeface="Source Sans Pro Light" panose="020F0302020204030204" pitchFamily="34" charset="0"/>
      <p:regular r:id="rId64"/>
      <p:italic r:id="rId65"/>
    </p:embeddedFont>
  </p:embeddedFontLst>
  <p:defaultTextStyle>
    <a:defPPr>
      <a:defRPr lang="en-GB"/>
    </a:defPPr>
    <a:lvl1pPr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Arial" pitchFamily="34" charset="0"/>
        <a:ea typeface="Arial Unicode MS" pitchFamily="34" charset="-128"/>
        <a:cs typeface="Arial Unicode MS" pitchFamily="34" charset="-128"/>
      </a:defRPr>
    </a:lvl1pPr>
    <a:lvl2pPr marL="742950" indent="-28575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Arial" pitchFamily="34" charset="0"/>
        <a:ea typeface="Arial Unicode MS" pitchFamily="34" charset="-128"/>
        <a:cs typeface="Arial Unicode MS" pitchFamily="34" charset="-128"/>
      </a:defRPr>
    </a:lvl2pPr>
    <a:lvl3pPr marL="11430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Arial" pitchFamily="34" charset="0"/>
        <a:ea typeface="Arial Unicode MS" pitchFamily="34" charset="-128"/>
        <a:cs typeface="Arial Unicode MS" pitchFamily="34" charset="-128"/>
      </a:defRPr>
    </a:lvl3pPr>
    <a:lvl4pPr marL="16002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Arial" pitchFamily="34" charset="0"/>
        <a:ea typeface="Arial Unicode MS" pitchFamily="34" charset="-128"/>
        <a:cs typeface="Arial Unicode MS" pitchFamily="34" charset="-128"/>
      </a:defRPr>
    </a:lvl4pPr>
    <a:lvl5pPr marL="20574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bg1"/>
        </a:solidFill>
        <a:latin typeface="Arial" pitchFamily="34" charset="0"/>
        <a:ea typeface="Arial Unicode MS" pitchFamily="34" charset="-128"/>
        <a:cs typeface="Arial Unicode MS" pitchFamily="34" charset="-128"/>
      </a:defRPr>
    </a:lvl5pPr>
    <a:lvl6pPr marL="2286000" algn="l" defTabSz="914400" rtl="0" eaLnBrk="1" latinLnBrk="0" hangingPunct="1">
      <a:defRPr kern="1200">
        <a:solidFill>
          <a:schemeClr val="bg1"/>
        </a:solidFill>
        <a:latin typeface="Arial" pitchFamily="34" charset="0"/>
        <a:ea typeface="Arial Unicode MS" pitchFamily="34" charset="-128"/>
        <a:cs typeface="Arial Unicode MS" pitchFamily="34" charset="-128"/>
      </a:defRPr>
    </a:lvl6pPr>
    <a:lvl7pPr marL="2743200" algn="l" defTabSz="914400" rtl="0" eaLnBrk="1" latinLnBrk="0" hangingPunct="1">
      <a:defRPr kern="1200">
        <a:solidFill>
          <a:schemeClr val="bg1"/>
        </a:solidFill>
        <a:latin typeface="Arial" pitchFamily="34" charset="0"/>
        <a:ea typeface="Arial Unicode MS" pitchFamily="34" charset="-128"/>
        <a:cs typeface="Arial Unicode MS" pitchFamily="34" charset="-128"/>
      </a:defRPr>
    </a:lvl7pPr>
    <a:lvl8pPr marL="3200400" algn="l" defTabSz="914400" rtl="0" eaLnBrk="1" latinLnBrk="0" hangingPunct="1">
      <a:defRPr kern="1200">
        <a:solidFill>
          <a:schemeClr val="bg1"/>
        </a:solidFill>
        <a:latin typeface="Arial" pitchFamily="34" charset="0"/>
        <a:ea typeface="Arial Unicode MS" pitchFamily="34" charset="-128"/>
        <a:cs typeface="Arial Unicode MS" pitchFamily="34" charset="-128"/>
      </a:defRPr>
    </a:lvl8pPr>
    <a:lvl9pPr marL="3657600" algn="l" defTabSz="914400" rtl="0" eaLnBrk="1" latinLnBrk="0" hangingPunct="1">
      <a:defRPr kern="1200">
        <a:solidFill>
          <a:schemeClr val="bg1"/>
        </a:solidFill>
        <a:latin typeface="Arial" pitchFamily="34" charset="0"/>
        <a:ea typeface="Arial Unicode MS" pitchFamily="34" charset="-128"/>
        <a:cs typeface="Arial Unicode MS" pitchFamily="34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fael Tejero Tejero" initials="RTT" lastIdx="1" clrIdx="0">
    <p:extLst>
      <p:ext uri="{19B8F6BF-5375-455C-9EA6-DF929625EA0E}">
        <p15:presenceInfo xmlns:p15="http://schemas.microsoft.com/office/powerpoint/2012/main" userId="S::rtejero@talinet365.es::2fc533c9-0f3e-4e6b-883d-ca541e03ef1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6B538E-C8CD-4641-99C9-9BFF045E6FB5}" v="3" dt="2020-10-30T13:31:01.9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51" autoAdjust="0"/>
  </p:normalViewPr>
  <p:slideViewPr>
    <p:cSldViewPr>
      <p:cViewPr varScale="1">
        <p:scale>
          <a:sx n="55" d="100"/>
          <a:sy n="55" d="100"/>
        </p:scale>
        <p:origin x="680" y="20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16704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72" d="100"/>
          <a:sy n="72" d="100"/>
        </p:scale>
        <p:origin x="-2751" y="-4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viewProps" Target="viewProps.xml"/><Relationship Id="rId7" Type="http://schemas.openxmlformats.org/officeDocument/2006/relationships/slide" Target="slides/slide2.xml"/><Relationship Id="rId71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61" Type="http://schemas.openxmlformats.org/officeDocument/2006/relationships/font" Target="fonts/font17.fntdata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theme" Target="theme/theme1.xml"/><Relationship Id="rId8" Type="http://schemas.openxmlformats.org/officeDocument/2006/relationships/slide" Target="slides/slide3.xml"/><Relationship Id="rId51" Type="http://schemas.openxmlformats.org/officeDocument/2006/relationships/font" Target="fonts/font7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presProps" Target="pres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font" Target="fonts/font6.fntdata"/><Relationship Id="rId55" Type="http://schemas.openxmlformats.org/officeDocument/2006/relationships/font" Target="fonts/font11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buFont typeface="Times New Roman" pitchFamily="16" charset="0"/>
              <a:buNone/>
              <a:defRPr sz="1200">
                <a:latin typeface="Arial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buFont typeface="Times New Roman" pitchFamily="16" charset="0"/>
              <a:buNone/>
              <a:defRPr sz="1200">
                <a:latin typeface="Arial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fld id="{43A7C7CC-DA49-4D48-929C-64C2CB389A71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buFont typeface="Times New Roman" pitchFamily="16" charset="0"/>
              <a:buNone/>
              <a:defRPr sz="1200">
                <a:latin typeface="Arial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buFont typeface="Times New Roman" pitchFamily="16" charset="0"/>
              <a:buNone/>
              <a:defRPr sz="1200">
                <a:latin typeface="Arial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fld id="{D5AFE1EC-F2F4-4970-984A-E8F9CCEA6028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474708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 cap="sq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s-ES" dirty="0">
              <a:latin typeface="Arial" charset="0"/>
              <a:ea typeface="+mn-ea"/>
              <a:cs typeface="Arial Unicode MS" charset="0"/>
            </a:endParaRPr>
          </a:p>
        </p:txBody>
      </p:sp>
      <p:sp>
        <p:nvSpPr>
          <p:cNvPr id="4098" name="AutoShape 2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 cap="flat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s-ES" dirty="0">
              <a:latin typeface="Arial" charset="0"/>
              <a:ea typeface="+mn-ea"/>
              <a:cs typeface="Arial Unicode MS" charset="0"/>
            </a:endParaRPr>
          </a:p>
        </p:txBody>
      </p:sp>
      <p:sp>
        <p:nvSpPr>
          <p:cNvPr id="4099" name="AutoShape 3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 cap="flat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s-ES" dirty="0">
              <a:latin typeface="Arial" charset="0"/>
              <a:ea typeface="+mn-ea"/>
              <a:cs typeface="Arial Unicode MS" charset="0"/>
            </a:endParaRPr>
          </a:p>
        </p:txBody>
      </p:sp>
      <p:sp>
        <p:nvSpPr>
          <p:cNvPr id="38917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38762" cy="40020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2025" cy="4805362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s-ES" noProof="0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75013" cy="5286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dt"/>
          </p:nvPr>
        </p:nvSpPr>
        <p:spPr bwMode="auto">
          <a:xfrm>
            <a:off x="4278313" y="0"/>
            <a:ext cx="3275012" cy="5286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4104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75013" cy="5286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4105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4278313" y="10156825"/>
            <a:ext cx="3275012" cy="5286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pitchFamily="16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fld id="{AB7FB13D-4570-41CB-964B-0EBCA0A57441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119846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E98C1D91-E2DE-4AA7-B14A-CE50A63343D7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1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9939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3994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39941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75791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10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29229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11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24261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12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57836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13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238759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14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977949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15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5219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16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864408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17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981857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18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510605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19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69200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2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696321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20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568248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21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197497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22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147097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23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45642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24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819113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25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53328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26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547072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27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020635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28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065861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29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717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3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2082983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30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437069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31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397437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32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929492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33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8345833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34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22146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35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556347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36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2035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4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4225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5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096350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6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15481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7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108332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8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851660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9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36DDAC08-073D-4AC2-BE64-FE7A95D36C29}" type="slidenum">
              <a:rPr lang="es-ES" smtClean="0"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/>
              <a:t>9</a:t>
            </a:fld>
            <a:endParaRPr lang="es-ES" dirty="0"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09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409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noFill/>
          <a:ln/>
        </p:spPr>
        <p:txBody>
          <a:bodyPr wrap="none" anchor="ctr"/>
          <a:lstStyle/>
          <a:p>
            <a:endParaRPr lang="es-ES" dirty="0">
              <a:latin typeface="Times New Roman" pitchFamily="18" charset="0"/>
            </a:endParaRPr>
          </a:p>
        </p:txBody>
      </p:sp>
      <p:sp>
        <p:nvSpPr>
          <p:cNvPr id="4096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anchor="ctr"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394712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4813" cy="29400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7213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92A31C-618F-41F7-887A-6B24A0535B84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778375" y="9601200"/>
            <a:ext cx="14630400" cy="1133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4778375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778375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16FF4E-A58A-4707-8C3C-50D9C5A2AFE5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60F7CA-BD07-4F91-88C3-D45843BD5FA9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17673638" y="547688"/>
            <a:ext cx="5484812" cy="11707812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1219200" y="547688"/>
            <a:ext cx="16302038" cy="11707812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9D62B9-515D-4244-85AE-65130950FF33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4813" cy="29400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7213" cy="3505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662085-DE65-4F3A-A8B2-207C84A13CBD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D0AD88-1760-46AE-A680-14F942E3D223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219200" y="3200400"/>
            <a:ext cx="21944013" cy="90519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59B01C-7E6F-4B4B-8DB0-A2EED03AAF57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F06FE-BD09-4A7F-ADD1-97A2793DD5D7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4812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4812" cy="30003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EEF23A-5091-4492-9946-09770E1DE1BB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538E23-DCCF-499D-A3B0-092070410C30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1219200" y="3200400"/>
            <a:ext cx="10895013" cy="90519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12266613" y="3200400"/>
            <a:ext cx="10896600" cy="90519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38A95B-AB01-44B7-B6C4-19117D03F762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5FEADD-1403-4965-9401-712B25FE18D2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2775" cy="12795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2775" cy="79025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12385675" y="3070225"/>
            <a:ext cx="10777538" cy="12795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12385675" y="4349750"/>
            <a:ext cx="10777538" cy="79025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D4553B-6CDA-483F-BE3C-DE9AB69F8DAF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8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9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A0A966-947C-4636-89E8-53E5D86C07E1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6ADA50-75F7-4A50-8441-869452108019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4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5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584052-D3E5-4C2F-8D36-1418EFF9BE6A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347407-498E-44F9-AAEC-48726A22E81B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50B21A-8E26-4239-96AE-81616C3F5516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3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4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D8C7F6-D922-4A6D-8AEE-5F05BE86C953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9532938" y="546100"/>
            <a:ext cx="13630275" cy="117062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7980B4-BF7B-4892-9C61-50C1CE81596A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7EB28A-16F4-4B9F-AF4C-AC1FD03FA8EF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778375" y="9601200"/>
            <a:ext cx="14630400" cy="1133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4778375" y="1225550"/>
            <a:ext cx="14630400" cy="822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778375" y="10734675"/>
            <a:ext cx="14630400" cy="16097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F01895-5733-4441-9AAB-B3C79AB25A67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6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7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BED36A-4116-4A44-B4D0-F35F4C58CAEC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21944013" cy="90519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2644CA-1D6B-457B-BFB2-88917A109C6B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3D200F-84DF-4BD7-8298-6156B715E1CB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17678400" y="549275"/>
            <a:ext cx="5484813" cy="1170305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1219200" y="549275"/>
            <a:ext cx="16306800" cy="117030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469CC8-437A-4FEC-AD49-DB5CE38155FA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36197-20B6-4125-83BE-385188B795DE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4812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4812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E0BE45-F57E-4018-8501-76CD1D5B9D3B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1219200" y="3209925"/>
            <a:ext cx="10893425" cy="9045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12265025" y="3209925"/>
            <a:ext cx="10893425" cy="90455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58B8D9-086C-4ACE-B46F-7527409D3916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4013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2775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2775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12385675" y="3070225"/>
            <a:ext cx="10777538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12385675" y="4349750"/>
            <a:ext cx="10777538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E6FD2-B528-4B95-9DD2-90EA1F9AF635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65733E-85E5-4BEE-82D9-E2192CB1EE1E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F10C68-3FA3-4BD7-98FC-6B277DF75B34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8C1A05-E550-4EA1-A957-A51B67938C8B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11"/>
          </p:nvPr>
        </p:nvSpPr>
        <p:spPr>
          <a:xfrm>
            <a:off x="1261192" y="3571875"/>
            <a:ext cx="20502706" cy="6858000"/>
          </a:xfrm>
        </p:spPr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ES_tradnl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9532938" y="546100"/>
            <a:ext cx="13630275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4C07C0-E376-40EB-88F0-610C6AD9D981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Freeform 1"/>
          <p:cNvSpPr>
            <a:spLocks noChangeArrowheads="1"/>
          </p:cNvSpPr>
          <p:nvPr/>
        </p:nvSpPr>
        <p:spPr bwMode="auto">
          <a:xfrm>
            <a:off x="0" y="12211050"/>
            <a:ext cx="24384000" cy="1504950"/>
          </a:xfrm>
          <a:custGeom>
            <a:avLst/>
            <a:gdLst>
              <a:gd name="G0" fmla="+- 6144 0 0"/>
              <a:gd name="G1" fmla="*/ G0 1 4608"/>
              <a:gd name="G2" fmla="*/ 1 0 0"/>
              <a:gd name="G3" fmla="*/ G2 63158 1"/>
              <a:gd name="G4" fmla="*/ G3 1 63158"/>
              <a:gd name="G5" fmla="+- 1 0 0"/>
              <a:gd name="G6" fmla="*/ G5 1 4608"/>
              <a:gd name="G7" fmla="*/ 1 0 0"/>
              <a:gd name="G8" fmla="*/ G7 63158 1"/>
              <a:gd name="G9" fmla="*/ G8 1 63158"/>
              <a:gd name="G10" fmla="+- 1 0 0"/>
              <a:gd name="G11" fmla="*/ G10 1 4608"/>
              <a:gd name="G12" fmla="+- 21166 0 0"/>
              <a:gd name="G13" fmla="*/ G12 1 63158"/>
              <a:gd name="G14" fmla="+- 50176 0 0"/>
              <a:gd name="G15" fmla="*/ G14 1 4608"/>
              <a:gd name="G16" fmla="+- 21166 0 0"/>
              <a:gd name="G17" fmla="*/ G16 1 63158"/>
              <a:gd name="G18" fmla="+- 50176 0 0"/>
              <a:gd name="G19" fmla="*/ G18 1 4608"/>
              <a:gd name="G20" fmla="+- 18788 0 0"/>
              <a:gd name="G21" fmla="*/ G20 1 63158"/>
              <a:gd name="G22" fmla="*/ 1 0 0"/>
              <a:gd name="G23" fmla="*/ G22 4608 1"/>
              <a:gd name="G24" fmla="*/ G23 1 4608"/>
              <a:gd name="G25" fmla="+- 18788 0 0"/>
              <a:gd name="G26" fmla="*/ G25 1 63158"/>
              <a:gd name="G27" fmla="*/ 1 0 0"/>
              <a:gd name="G28" fmla="*/ G27 4608 1"/>
              <a:gd name="G29" fmla="*/ G28 1 4608"/>
              <a:gd name="G30" fmla="+- 36680 0 0"/>
              <a:gd name="G31" fmla="*/ G30 1 63158"/>
              <a:gd name="G32" fmla="+- 44032 0 0"/>
              <a:gd name="G33" fmla="*/ G32 1 4608"/>
              <a:gd name="G34" fmla="+- 36680 0 0"/>
              <a:gd name="G35" fmla="*/ G34 1 63158"/>
              <a:gd name="G36" fmla="+- 24576 0 0"/>
              <a:gd name="G37" fmla="*/ G36 1 4608"/>
              <a:gd name="G38" fmla="+- 60780 0 0"/>
              <a:gd name="G39" fmla="*/ G38 1 63158"/>
              <a:gd name="G40" fmla="+- 6144 0 0"/>
              <a:gd name="G41" fmla="*/ G40 1 4608"/>
              <a:gd name="G42" fmla="+- 60780 0 0"/>
              <a:gd name="G43" fmla="*/ G42 1 63158"/>
              <a:gd name="G44" fmla="+- 4608 0 0"/>
              <a:gd name="G45" fmla="+- 63158 0 0"/>
            </a:gdLst>
            <a:ahLst/>
            <a:cxnLst>
              <a:cxn ang="0">
                <a:pos x="21224748" y="0"/>
              </a:cxn>
              <a:cxn ang="0">
                <a:pos x="24384000" y="0"/>
              </a:cxn>
              <a:cxn ang="0">
                <a:pos x="24384000" y="1504949"/>
              </a:cxn>
              <a:cxn ang="0">
                <a:pos x="23342802" y="1504949"/>
              </a:cxn>
              <a:cxn ang="0">
                <a:pos x="23342802" y="1504950"/>
              </a:cxn>
              <a:cxn ang="0">
                <a:pos x="0" y="1504950"/>
              </a:cxn>
              <a:cxn ang="0">
                <a:pos x="0" y="621612"/>
              </a:cxn>
              <a:cxn ang="0">
                <a:pos x="19243430" y="621612"/>
              </a:cxn>
              <a:cxn ang="0">
                <a:pos x="19786672" y="2"/>
              </a:cxn>
              <a:cxn ang="0">
                <a:pos x="21224748" y="2"/>
              </a:cxn>
            </a:cxnLst>
            <a:rect l="0" t="0" r="r" b="b"/>
            <a:pathLst>
              <a:path w="24384000" h="1504950">
                <a:moveTo>
                  <a:pt x="21224748" y="0"/>
                </a:moveTo>
                <a:lnTo>
                  <a:pt x="24384000" y="0"/>
                </a:lnTo>
                <a:lnTo>
                  <a:pt x="24384000" y="1504949"/>
                </a:lnTo>
                <a:lnTo>
                  <a:pt x="23342802" y="1504949"/>
                </a:lnTo>
                <a:lnTo>
                  <a:pt x="23342802" y="1504950"/>
                </a:lnTo>
                <a:lnTo>
                  <a:pt x="0" y="1504950"/>
                </a:lnTo>
                <a:lnTo>
                  <a:pt x="0" y="621612"/>
                </a:lnTo>
                <a:lnTo>
                  <a:pt x="19243430" y="621612"/>
                </a:lnTo>
                <a:lnTo>
                  <a:pt x="19786672" y="2"/>
                </a:lnTo>
                <a:lnTo>
                  <a:pt x="21224748" y="2"/>
                </a:lnTo>
                <a:close/>
              </a:path>
            </a:pathLst>
          </a:custGeom>
          <a:solidFill>
            <a:srgbClr val="00B0F0"/>
          </a:solidFill>
          <a:ln w="9525" cap="flat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s-ES" dirty="0">
              <a:latin typeface="Arial" charset="0"/>
              <a:ea typeface="+mn-ea"/>
              <a:cs typeface="Arial Unicode MS" charset="0"/>
            </a:endParaRPr>
          </a:p>
        </p:txBody>
      </p:sp>
      <p:sp>
        <p:nvSpPr>
          <p:cNvPr id="2050" name="Freeform 2"/>
          <p:cNvSpPr>
            <a:spLocks noChangeArrowheads="1"/>
          </p:cNvSpPr>
          <p:nvPr/>
        </p:nvSpPr>
        <p:spPr bwMode="auto">
          <a:xfrm>
            <a:off x="1236663" y="1049338"/>
            <a:ext cx="1208087" cy="903287"/>
          </a:xfrm>
          <a:custGeom>
            <a:avLst/>
            <a:gdLst>
              <a:gd name="G0" fmla="*/ 1 0 0"/>
              <a:gd name="G1" fmla="*/ G0 28656 1"/>
              <a:gd name="G2" fmla="*/ G1 1 28656"/>
              <a:gd name="G3" fmla="*/ 1 0 0"/>
              <a:gd name="G4" fmla="*/ G3 51124 1"/>
              <a:gd name="G5" fmla="*/ G4 1 51124"/>
              <a:gd name="G6" fmla="+- 256 0 0"/>
              <a:gd name="G7" fmla="*/ G6 1 28656"/>
              <a:gd name="G8" fmla="*/ 1 0 0"/>
              <a:gd name="G9" fmla="*/ G8 51124 1"/>
              <a:gd name="G10" fmla="*/ G9 1 51124"/>
              <a:gd name="G11" fmla="+- 256 0 0"/>
              <a:gd name="G12" fmla="*/ G11 1 28656"/>
              <a:gd name="G13" fmla="+- 16692 0 0"/>
              <a:gd name="G14" fmla="*/ G13 1 51124"/>
              <a:gd name="G15" fmla="+- 8672 0 0"/>
              <a:gd name="G16" fmla="*/ G15 1 28656"/>
              <a:gd name="G17" fmla="+- 16692 0 0"/>
              <a:gd name="G18" fmla="*/ G17 1 51124"/>
              <a:gd name="G19" fmla="+- 8672 0 0"/>
              <a:gd name="G20" fmla="*/ G19 1 28656"/>
              <a:gd name="G21" fmla="+- 22160 0 0"/>
              <a:gd name="G22" fmla="*/ G21 1 51124"/>
              <a:gd name="G23" fmla="+- 1 0 0"/>
              <a:gd name="G24" fmla="+- 22160 0 0"/>
              <a:gd name="G25" fmla="*/ G24 1 51124"/>
              <a:gd name="G26" fmla="+- 1 0 0"/>
              <a:gd name="G27" fmla="+- 16692 0 0"/>
              <a:gd name="G28" fmla="*/ G27 1 51124"/>
              <a:gd name="G29" fmla="*/ 1 0 0"/>
              <a:gd name="G30" fmla="*/ G29 28656 1"/>
              <a:gd name="G31" fmla="*/ G30 1 28656"/>
              <a:gd name="G32" fmla="+- 16692 0 0"/>
              <a:gd name="G33" fmla="*/ G32 1 51124"/>
              <a:gd name="G34" fmla="+- 28656 0 0"/>
              <a:gd name="G35" fmla="+- 51124 0 0"/>
            </a:gdLst>
            <a:ahLst/>
            <a:cxnLst>
              <a:cxn ang="0">
                <a:pos x="0" y="0"/>
              </a:cxn>
              <a:cxn ang="0">
                <a:pos x="1208304" y="0"/>
              </a:cxn>
              <a:cxn ang="0">
                <a:pos x="1208304" y="134113"/>
              </a:cxn>
              <a:cxn ang="0">
                <a:pos x="134114" y="134113"/>
              </a:cxn>
              <a:cxn ang="0">
                <a:pos x="134114" y="903092"/>
              </a:cxn>
              <a:cxn ang="0">
                <a:pos x="1" y="903092"/>
              </a:cxn>
              <a:cxn ang="0">
                <a:pos x="1" y="134113"/>
              </a:cxn>
              <a:cxn ang="0">
                <a:pos x="0" y="134113"/>
              </a:cxn>
            </a:cxnLst>
            <a:rect l="0" t="0" r="r" b="b"/>
            <a:pathLst>
              <a:path w="1208304" h="903092">
                <a:moveTo>
                  <a:pt x="0" y="0"/>
                </a:moveTo>
                <a:lnTo>
                  <a:pt x="1208304" y="0"/>
                </a:lnTo>
                <a:lnTo>
                  <a:pt x="1208304" y="134113"/>
                </a:lnTo>
                <a:lnTo>
                  <a:pt x="134114" y="134113"/>
                </a:lnTo>
                <a:lnTo>
                  <a:pt x="134114" y="903092"/>
                </a:lnTo>
                <a:lnTo>
                  <a:pt x="1" y="903092"/>
                </a:lnTo>
                <a:lnTo>
                  <a:pt x="1" y="134113"/>
                </a:lnTo>
                <a:lnTo>
                  <a:pt x="0" y="134113"/>
                </a:lnTo>
                <a:close/>
              </a:path>
            </a:pathLst>
          </a:custGeom>
          <a:solidFill>
            <a:srgbClr val="00B0F0"/>
          </a:solidFill>
          <a:ln w="9525" cap="flat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s-ES" dirty="0">
              <a:latin typeface="Arial" charset="0"/>
              <a:ea typeface="+mn-ea"/>
              <a:cs typeface="Arial Unicode MS" charset="0"/>
            </a:endParaRPr>
          </a:p>
        </p:txBody>
      </p:sp>
      <p:sp>
        <p:nvSpPr>
          <p:cNvPr id="2051" name="Rectangle 3"/>
          <p:cNvSpPr>
            <a:spLocks noChangeArrowheads="1"/>
          </p:cNvSpPr>
          <p:nvPr/>
        </p:nvSpPr>
        <p:spPr bwMode="auto">
          <a:xfrm>
            <a:off x="1236663" y="12993688"/>
            <a:ext cx="17032287" cy="517525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  <a:tab pos="11582400" algn="l"/>
                <a:tab pos="12306300" algn="l"/>
                <a:tab pos="13030200" algn="l"/>
                <a:tab pos="13754100" algn="l"/>
                <a:tab pos="14478000" algn="l"/>
                <a:tab pos="15201900" algn="l"/>
                <a:tab pos="15925800" algn="l"/>
                <a:tab pos="16649700" algn="l"/>
              </a:tabLst>
              <a:defRPr/>
            </a:pPr>
            <a:r>
              <a:rPr lang="es-ES" sz="2800" b="1" dirty="0">
                <a:latin typeface="Segoe UI Light" pitchFamily="34" charset="0"/>
                <a:ea typeface="+mn-ea"/>
                <a:cs typeface="Segoe UI Light" pitchFamily="34" charset="0"/>
              </a:rPr>
              <a:t>Formadores IT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18567400" y="11461750"/>
            <a:ext cx="5683250" cy="7239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hangingPunct="1">
              <a:lnSpc>
                <a:spcPct val="100000"/>
              </a:lnSpc>
              <a:buClrTx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Century Gothic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fld id="{A7DF9293-ADBE-469E-9221-1F288E14556E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  <p:sp>
        <p:nvSpPr>
          <p:cNvPr id="2" name="Rectangle 7"/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547688"/>
            <a:ext cx="21939250" cy="22828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Pulse para editar el formato del texto de título</a:t>
            </a:r>
          </a:p>
        </p:txBody>
      </p:sp>
      <p:sp>
        <p:nvSpPr>
          <p:cNvPr id="2055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3209925"/>
            <a:ext cx="21939250" cy="904557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0" tIns="5652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Pulse para editar los formatos del texto del esquema</a:t>
            </a:r>
          </a:p>
          <a:p>
            <a:pPr lvl="1"/>
            <a:r>
              <a:rPr lang="en-GB"/>
              <a:t>Segundo nivel del esquema</a:t>
            </a:r>
          </a:p>
          <a:p>
            <a:pPr lvl="2"/>
            <a:r>
              <a:rPr lang="en-GB"/>
              <a:t>Tercer nivel del esquema</a:t>
            </a:r>
          </a:p>
          <a:p>
            <a:pPr lvl="3"/>
            <a:r>
              <a:rPr lang="en-GB"/>
              <a:t>Cuarto nivel del esquema</a:t>
            </a:r>
          </a:p>
          <a:p>
            <a:pPr lvl="4"/>
            <a:r>
              <a:rPr lang="en-GB"/>
              <a:t>Quinto nivel del esquema</a:t>
            </a:r>
          </a:p>
          <a:p>
            <a:pPr lvl="4"/>
            <a:r>
              <a:rPr lang="en-GB"/>
              <a:t>Sexto nivel del esquema</a:t>
            </a:r>
          </a:p>
          <a:p>
            <a:pPr lvl="4"/>
            <a:r>
              <a:rPr lang="en-GB"/>
              <a:t>Séptimo nivel del esquema</a:t>
            </a:r>
          </a:p>
          <a:p>
            <a:pPr lvl="4"/>
            <a:r>
              <a:rPr lang="en-GB"/>
              <a:t>Octavo nivel del esquema</a:t>
            </a:r>
          </a:p>
          <a:p>
            <a:pPr lvl="4"/>
            <a:r>
              <a:rPr lang="en-GB"/>
              <a:t>Noveno nivel del esquema</a:t>
            </a:r>
          </a:p>
        </p:txBody>
      </p:sp>
      <p:pic>
        <p:nvPicPr>
          <p:cNvPr id="2056" name="9 Imagen" descr="logo_IT_1072.png"/>
          <p:cNvPicPr>
            <a:picLocks noChangeAspect="1"/>
          </p:cNvPicPr>
          <p:nvPr userDrawn="1"/>
        </p:nvPicPr>
        <p:blipFill>
          <a:blip r:embed="rId15"/>
          <a:srcRect/>
          <a:stretch>
            <a:fillRect/>
          </a:stretch>
        </p:blipFill>
        <p:spPr bwMode="auto">
          <a:xfrm>
            <a:off x="18527713" y="520700"/>
            <a:ext cx="5370512" cy="57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Imagen 4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E4596456-B235-49B1-BBF4-4DE166B79082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7739" y="204787"/>
            <a:ext cx="2310131" cy="144383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703" r:id="rId13"/>
  </p:sldLayoutIdLst>
  <p:txStyles>
    <p:titleStyle>
      <a:lvl1pPr algn="l" defTabSz="449263" rtl="0" eaLnBrk="0" fontAlgn="base" hangingPunct="0">
        <a:lnSpc>
          <a:spcPct val="8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800">
          <a:solidFill>
            <a:srgbClr val="000000"/>
          </a:solidFill>
          <a:latin typeface="Source Sans Pro Black" pitchFamily="34" charset="0"/>
          <a:ea typeface="Source Sans Pro Black" pitchFamily="34" charset="0"/>
          <a:cs typeface="Source Sans Pro Black" pitchFamily="34" charset="0"/>
        </a:defRPr>
      </a:lvl1pPr>
      <a:lvl2pPr algn="l" defTabSz="449263" rtl="0" eaLnBrk="0" fontAlgn="base" hangingPunct="0">
        <a:lnSpc>
          <a:spcPct val="8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800">
          <a:solidFill>
            <a:srgbClr val="000000"/>
          </a:solidFill>
          <a:latin typeface="Source Sans Pro Black" pitchFamily="34" charset="0"/>
          <a:ea typeface="Source Sans Pro Black" pitchFamily="34" charset="0"/>
          <a:cs typeface="Source Sans Pro Black" pitchFamily="34" charset="0"/>
        </a:defRPr>
      </a:lvl2pPr>
      <a:lvl3pPr algn="l" defTabSz="449263" rtl="0" eaLnBrk="0" fontAlgn="base" hangingPunct="0">
        <a:lnSpc>
          <a:spcPct val="8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800">
          <a:solidFill>
            <a:srgbClr val="000000"/>
          </a:solidFill>
          <a:latin typeface="Source Sans Pro Black" pitchFamily="34" charset="0"/>
          <a:ea typeface="Source Sans Pro Black" pitchFamily="34" charset="0"/>
          <a:cs typeface="Source Sans Pro Black" pitchFamily="34" charset="0"/>
        </a:defRPr>
      </a:lvl3pPr>
      <a:lvl4pPr algn="l" defTabSz="449263" rtl="0" eaLnBrk="0" fontAlgn="base" hangingPunct="0">
        <a:lnSpc>
          <a:spcPct val="8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800">
          <a:solidFill>
            <a:srgbClr val="000000"/>
          </a:solidFill>
          <a:latin typeface="Source Sans Pro Black" pitchFamily="34" charset="0"/>
          <a:ea typeface="Source Sans Pro Black" pitchFamily="34" charset="0"/>
          <a:cs typeface="Source Sans Pro Black" pitchFamily="34" charset="0"/>
        </a:defRPr>
      </a:lvl4pPr>
      <a:lvl5pPr algn="l" defTabSz="449263" rtl="0" eaLnBrk="0" fontAlgn="base" hangingPunct="0">
        <a:lnSpc>
          <a:spcPct val="8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800">
          <a:solidFill>
            <a:srgbClr val="000000"/>
          </a:solidFill>
          <a:latin typeface="Source Sans Pro Black" pitchFamily="34" charset="0"/>
          <a:ea typeface="Source Sans Pro Black" pitchFamily="34" charset="0"/>
          <a:cs typeface="Source Sans Pro Black" pitchFamily="34" charset="0"/>
        </a:defRPr>
      </a:lvl5pPr>
      <a:lvl6pPr marL="2514600" indent="-228600" algn="l" defTabSz="449263" rtl="0" fontAlgn="base">
        <a:lnSpc>
          <a:spcPct val="8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000000"/>
          </a:solidFill>
          <a:latin typeface="Calibri" charset="0"/>
          <a:cs typeface="Arial Unicode MS" charset="0"/>
        </a:defRPr>
      </a:lvl6pPr>
      <a:lvl7pPr marL="2971800" indent="-228600" algn="l" defTabSz="449263" rtl="0" fontAlgn="base">
        <a:lnSpc>
          <a:spcPct val="8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000000"/>
          </a:solidFill>
          <a:latin typeface="Calibri" charset="0"/>
          <a:cs typeface="Arial Unicode MS" charset="0"/>
        </a:defRPr>
      </a:lvl7pPr>
      <a:lvl8pPr marL="3429000" indent="-228600" algn="l" defTabSz="449263" rtl="0" fontAlgn="base">
        <a:lnSpc>
          <a:spcPct val="8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000000"/>
          </a:solidFill>
          <a:latin typeface="Calibri" charset="0"/>
          <a:cs typeface="Arial Unicode MS" charset="0"/>
        </a:defRPr>
      </a:lvl8pPr>
      <a:lvl9pPr marL="3886200" indent="-228600" algn="l" defTabSz="449263" rtl="0" fontAlgn="base">
        <a:lnSpc>
          <a:spcPct val="84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600">
          <a:solidFill>
            <a:srgbClr val="000000"/>
          </a:solidFill>
          <a:latin typeface="Calibri" charset="0"/>
          <a:cs typeface="Arial Unicode MS" charset="0"/>
        </a:defRPr>
      </a:lvl9pPr>
    </p:titleStyle>
    <p:bodyStyle>
      <a:lvl1pPr marL="342900" indent="-342900" algn="l" defTabSz="449263" rtl="0" eaLnBrk="0" fontAlgn="base" hangingPunct="0">
        <a:lnSpc>
          <a:spcPct val="84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itchFamily="18" charset="0"/>
        <a:buChar char="•"/>
        <a:defRPr sz="2800">
          <a:solidFill>
            <a:srgbClr val="000000"/>
          </a:solidFill>
          <a:latin typeface="Segoe UI Light" pitchFamily="34" charset="0"/>
          <a:ea typeface="Segoe UI Light" pitchFamily="34" charset="0"/>
          <a:cs typeface="Segoe UI Light" pitchFamily="34" charset="0"/>
        </a:defRPr>
      </a:lvl1pPr>
      <a:lvl2pPr marL="742950" indent="-285750" algn="l" defTabSz="449263" rtl="0" eaLnBrk="0" fontAlgn="base" hangingPunct="0">
        <a:lnSpc>
          <a:spcPct val="84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itchFamily="18" charset="0"/>
        <a:buChar char="–"/>
        <a:defRPr sz="2000">
          <a:solidFill>
            <a:srgbClr val="000000"/>
          </a:solidFill>
          <a:latin typeface="Source Sans Pro Black" pitchFamily="34" charset="0"/>
          <a:ea typeface="Source Sans Pro Black" pitchFamily="34" charset="0"/>
          <a:cs typeface="Source Sans Pro Black" pitchFamily="34" charset="0"/>
        </a:defRPr>
      </a:lvl2pPr>
      <a:lvl3pPr marL="1143000" indent="-228600" algn="l" defTabSz="449263" rtl="0" eaLnBrk="0" fontAlgn="base" hangingPunct="0">
        <a:lnSpc>
          <a:spcPct val="84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itchFamily="18" charset="0"/>
        <a:buChar char="•"/>
        <a:defRPr sz="2400">
          <a:solidFill>
            <a:srgbClr val="000000"/>
          </a:solidFill>
          <a:latin typeface="Segoe UI Light" pitchFamily="34" charset="0"/>
          <a:ea typeface="Source Sans Pro Black" pitchFamily="34" charset="0"/>
          <a:cs typeface="Source Sans Pro Black" pitchFamily="34" charset="0"/>
        </a:defRPr>
      </a:lvl3pPr>
      <a:lvl4pPr marL="1600200" indent="-228600" algn="l" defTabSz="449263" rtl="0" eaLnBrk="0" fontAlgn="base" hangingPunct="0">
        <a:lnSpc>
          <a:spcPct val="84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itchFamily="18" charset="0"/>
        <a:buChar char="–"/>
        <a:defRPr sz="2000">
          <a:solidFill>
            <a:srgbClr val="000000"/>
          </a:solidFill>
          <a:latin typeface="Segoe UI Light" pitchFamily="34" charset="0"/>
          <a:ea typeface="Source Sans Pro Black" pitchFamily="34" charset="0"/>
          <a:cs typeface="Source Sans Pro Black" pitchFamily="34" charset="0"/>
        </a:defRPr>
      </a:lvl4pPr>
      <a:lvl5pPr marL="2057400" indent="-228600" algn="l" defTabSz="449263" rtl="0" eaLnBrk="0" fontAlgn="base" hangingPunct="0">
        <a:lnSpc>
          <a:spcPct val="84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8" charset="0"/>
        <a:buChar char="»"/>
        <a:defRPr sz="2000">
          <a:solidFill>
            <a:srgbClr val="000000"/>
          </a:solidFill>
          <a:latin typeface="Segoe UI Light" pitchFamily="34" charset="0"/>
          <a:ea typeface="Source Sans Pro Black" pitchFamily="34" charset="0"/>
          <a:cs typeface="Source Sans Pro Black" pitchFamily="34" charset="0"/>
        </a:defRPr>
      </a:lvl5pPr>
      <a:lvl6pPr marL="2514600" indent="-228600" algn="l" defTabSz="449263" rtl="0" fontAlgn="base">
        <a:lnSpc>
          <a:spcPct val="84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6pPr>
      <a:lvl7pPr marL="2971800" indent="-228600" algn="l" defTabSz="449263" rtl="0" fontAlgn="base">
        <a:lnSpc>
          <a:spcPct val="84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7pPr>
      <a:lvl8pPr marL="3429000" indent="-228600" algn="l" defTabSz="449263" rtl="0" fontAlgn="base">
        <a:lnSpc>
          <a:spcPct val="84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8pPr>
      <a:lvl9pPr marL="3886200" indent="-228600" algn="l" defTabSz="449263" rtl="0" fontAlgn="base">
        <a:lnSpc>
          <a:spcPct val="84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1 Marcador de título"/>
          <p:cNvSpPr>
            <a:spLocks noGrp="1"/>
          </p:cNvSpPr>
          <p:nvPr>
            <p:ph type="title"/>
          </p:nvPr>
        </p:nvSpPr>
        <p:spPr bwMode="auto">
          <a:xfrm>
            <a:off x="4486275" y="9521825"/>
            <a:ext cx="12844463" cy="801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Formadores y consultores freelance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1219200" y="12712700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fld id="{D240DD4C-C182-4745-9480-A307E695FD81}" type="datetimeFigureOut">
              <a:rPr lang="es-ES"/>
              <a:pPr>
                <a:defRPr/>
              </a:pPr>
              <a:t>11/12/20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8331200" y="12712700"/>
            <a:ext cx="772001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17473613" y="12712700"/>
            <a:ext cx="568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+mn-ea"/>
                <a:cs typeface="Arial Unicode MS" charset="0"/>
              </a:defRPr>
            </a:lvl1pPr>
          </a:lstStyle>
          <a:p>
            <a:pPr>
              <a:defRPr/>
            </a:pPr>
            <a:fld id="{6C6707B7-849E-43C8-81EE-BB1FFF59A82D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  <p:pic>
        <p:nvPicPr>
          <p:cNvPr id="3078" name="6 Imagen" descr="logo_IT_1072.png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2974975" y="5489575"/>
            <a:ext cx="17451388" cy="187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1 Marcador de título"/>
          <p:cNvSpPr txBox="1">
            <a:spLocks/>
          </p:cNvSpPr>
          <p:nvPr userDrawn="1"/>
        </p:nvSpPr>
        <p:spPr>
          <a:xfrm>
            <a:off x="4557713" y="8010525"/>
            <a:ext cx="12844462" cy="801688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 defTabSz="914400" fontAlgn="auto" hangingPunct="1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s-ES" sz="4400" b="1" dirty="0">
                <a:solidFill>
                  <a:schemeClr val="tx1"/>
                </a:solidFill>
                <a:latin typeface="Source Sans Pro Light" pitchFamily="34" charset="0"/>
                <a:ea typeface="Source Sans Pro Light" pitchFamily="34" charset="0"/>
                <a:cs typeface="+mj-cs"/>
              </a:rPr>
              <a:t>www.formadoresfreelance.es</a:t>
            </a:r>
          </a:p>
        </p:txBody>
      </p:sp>
      <p:pic>
        <p:nvPicPr>
          <p:cNvPr id="7" name="Imagen 6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B2C98341-34EA-4571-87CF-0477C31716B6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3974" y="280781"/>
            <a:ext cx="4364990" cy="272811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rgbClr val="7F7F7F"/>
          </a:solidFill>
          <a:latin typeface="Source Sans Pro Light" pitchFamily="34" charset="0"/>
          <a:ea typeface="Source Sans Pro Light" pitchFamily="34" charset="0"/>
          <a:cs typeface="Source Sans Pro Light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Source Sans Pro Light" pitchFamily="34" charset="0"/>
          <a:ea typeface="Source Sans Pro Light" pitchFamily="34" charset="0"/>
          <a:cs typeface="Source Sans Pro Light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Source Sans Pro Light" pitchFamily="34" charset="0"/>
          <a:ea typeface="Source Sans Pro Light" pitchFamily="34" charset="0"/>
          <a:cs typeface="Source Sans Pro Light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Source Sans Pro Light" pitchFamily="34" charset="0"/>
          <a:ea typeface="Source Sans Pro Light" pitchFamily="34" charset="0"/>
          <a:cs typeface="Source Sans Pro Light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Source Sans Pro Light" pitchFamily="34" charset="0"/>
          <a:ea typeface="Source Sans Pro Light" pitchFamily="34" charset="0"/>
          <a:cs typeface="Source Sans Pro Light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Source Sans Pro Light" pitchFamily="34" charset="0"/>
          <a:ea typeface="Source Sans Pro Light" pitchFamily="34" charset="0"/>
          <a:cs typeface="Arial Unicode M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Source Sans Pro Light" pitchFamily="34" charset="0"/>
          <a:ea typeface="Source Sans Pro Light" pitchFamily="34" charset="0"/>
          <a:cs typeface="Arial Unicode M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Source Sans Pro Light" pitchFamily="34" charset="0"/>
          <a:ea typeface="Source Sans Pro Light" pitchFamily="34" charset="0"/>
          <a:cs typeface="Arial Unicode M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rgbClr val="7F7F7F"/>
          </a:solidFill>
          <a:latin typeface="Source Sans Pro Light" pitchFamily="34" charset="0"/>
          <a:ea typeface="Source Sans Pro Light" pitchFamily="34" charset="0"/>
          <a:cs typeface="Arial Unicode MS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Arial Unicode MS" pitchFamily="34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Arial Unicode MS" pitchFamily="34" charset="-128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Arial Unicode MS" pitchFamily="34" charset="-128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Arial Unicode MS" pitchFamily="34" charset="-128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Arial Unicode MS" pitchFamily="34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-scm.com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werShell/DscResources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hocolatey.org/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hocolatey.org/packages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nsible.com/ansible/2.3/list_of_windows_modules.html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" Target="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s-es/powershell/scripting/powershell-support-lifecycle?view=powershell-7.1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wershellgallery.com/api/v2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faeltejero/CursoPowershell/blob/main/curso-powershell-ansible-1.7z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rafaeltejero/CursoPowershell/blob/main/Comparitech-Powershell-cheatsheet.pdf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04332" y="2357406"/>
            <a:ext cx="13804900" cy="918686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4099" name="Rectangle 2"/>
          <p:cNvSpPr>
            <a:spLocks noChangeArrowheads="1"/>
          </p:cNvSpPr>
          <p:nvPr/>
        </p:nvSpPr>
        <p:spPr bwMode="auto">
          <a:xfrm>
            <a:off x="3640843" y="5921896"/>
            <a:ext cx="13568389" cy="249153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algn="ctr"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</a:tabLst>
            </a:pPr>
            <a:r>
              <a:rPr lang="es-ES" sz="9600" b="1" dirty="0">
                <a:solidFill>
                  <a:srgbClr val="000000"/>
                </a:solidFill>
                <a:latin typeface="Century Gothic" pitchFamily="34" charset="0"/>
              </a:rPr>
              <a:t> </a:t>
            </a:r>
          </a:p>
          <a:p>
            <a:pPr algn="ctr"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  <a:tab pos="9410700" algn="l"/>
                <a:tab pos="10134600" algn="l"/>
                <a:tab pos="10858500" algn="l"/>
              </a:tabLst>
            </a:pPr>
            <a:r>
              <a:rPr lang="es-ES" sz="6000" dirty="0">
                <a:solidFill>
                  <a:srgbClr val="000000"/>
                </a:solidFill>
                <a:latin typeface="+mj-lt"/>
              </a:rPr>
              <a:t>Curso POWERSHELL-ANSIBLE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0263700" y="13073106"/>
            <a:ext cx="3532188" cy="4302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5000" rIns="90000" bIns="45000">
            <a:spAutoFit/>
          </a:bodyPr>
          <a:lstStyle/>
          <a:p>
            <a:pPr algn="ctr"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s-ES" sz="2200" b="1" dirty="0">
                <a:latin typeface="+mn-lt"/>
                <a:ea typeface="+mn-ea"/>
                <a:cs typeface="Segoe UI Light" pitchFamily="34" charset="0"/>
              </a:rPr>
              <a:t>www.formadoresfreelance.es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405916" y="13073106"/>
            <a:ext cx="3630613" cy="4302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5000" rIns="90000" bIns="45000">
            <a:spAutoFit/>
          </a:bodyPr>
          <a:lstStyle/>
          <a:p>
            <a:pPr algn="ctr"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s-ES" sz="2200" b="1" dirty="0">
                <a:latin typeface="+mn-lt"/>
                <a:ea typeface="+mn-ea"/>
                <a:cs typeface="Segoe UI Light" pitchFamily="34" charset="0"/>
              </a:rPr>
              <a:t>info@formadoresfreelance.es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6761918" y="13073106"/>
            <a:ext cx="7777163" cy="4302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5000" rIns="90000" bIns="45000">
            <a:spAutoFit/>
          </a:bodyPr>
          <a:lstStyle/>
          <a:p>
            <a:pPr algn="ctr"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s-ES" sz="2200" b="1" dirty="0">
                <a:latin typeface="Segoe UI Light" pitchFamily="34" charset="0"/>
                <a:ea typeface="+mn-ea"/>
                <a:cs typeface="Segoe UI Light" pitchFamily="34" charset="0"/>
              </a:rPr>
              <a:t>MADRID – </a:t>
            </a:r>
            <a:r>
              <a:rPr lang="es-ES" sz="2200" b="1" dirty="0">
                <a:latin typeface="+mn-lt"/>
                <a:ea typeface="+mn-ea"/>
                <a:cs typeface="Segoe UI Light" pitchFamily="34" charset="0"/>
              </a:rPr>
              <a:t>BARCELONA</a:t>
            </a:r>
            <a:r>
              <a:rPr lang="es-ES" sz="2200" b="1" dirty="0">
                <a:latin typeface="Segoe UI Light" pitchFamily="34" charset="0"/>
                <a:ea typeface="+mn-ea"/>
                <a:cs typeface="Segoe UI Light" pitchFamily="34" charset="0"/>
              </a:rPr>
              <a:t> – BILBAO – VALENCIA - SEVILLA</a:t>
            </a:r>
          </a:p>
        </p:txBody>
      </p:sp>
      <p:sp>
        <p:nvSpPr>
          <p:cNvPr id="9" name="Freeform 6"/>
          <p:cNvSpPr>
            <a:spLocks noChangeArrowheads="1"/>
          </p:cNvSpPr>
          <p:nvPr/>
        </p:nvSpPr>
        <p:spPr bwMode="auto">
          <a:xfrm>
            <a:off x="1236663" y="1049338"/>
            <a:ext cx="3286125" cy="2455862"/>
          </a:xfrm>
          <a:custGeom>
            <a:avLst/>
            <a:gdLst>
              <a:gd name="G0" fmla="*/ 1 0 0"/>
              <a:gd name="G1" fmla="*/ G0 28656 1"/>
              <a:gd name="G2" fmla="*/ G1 1 28656"/>
              <a:gd name="G3" fmla="*/ 1 0 0"/>
              <a:gd name="G4" fmla="*/ G3 51124 1"/>
              <a:gd name="G5" fmla="*/ G4 1 51124"/>
              <a:gd name="G6" fmla="+- 256 0 0"/>
              <a:gd name="G7" fmla="*/ G6 1 28656"/>
              <a:gd name="G8" fmla="*/ 1 0 0"/>
              <a:gd name="G9" fmla="*/ G8 51124 1"/>
              <a:gd name="G10" fmla="*/ G9 1 51124"/>
              <a:gd name="G11" fmla="+- 256 0 0"/>
              <a:gd name="G12" fmla="*/ G11 1 28656"/>
              <a:gd name="G13" fmla="+- 16692 0 0"/>
              <a:gd name="G14" fmla="*/ G13 1 51124"/>
              <a:gd name="G15" fmla="+- 8672 0 0"/>
              <a:gd name="G16" fmla="*/ G15 1 28656"/>
              <a:gd name="G17" fmla="+- 16692 0 0"/>
              <a:gd name="G18" fmla="*/ G17 1 51124"/>
              <a:gd name="G19" fmla="+- 8672 0 0"/>
              <a:gd name="G20" fmla="*/ G19 1 28656"/>
              <a:gd name="G21" fmla="+- 22160 0 0"/>
              <a:gd name="G22" fmla="*/ G21 1 51124"/>
              <a:gd name="G23" fmla="+- 1 0 0"/>
              <a:gd name="G24" fmla="+- 22160 0 0"/>
              <a:gd name="G25" fmla="*/ G24 1 51124"/>
              <a:gd name="G26" fmla="+- 1 0 0"/>
              <a:gd name="G27" fmla="+- 16692 0 0"/>
              <a:gd name="G28" fmla="*/ G27 1 51124"/>
              <a:gd name="G29" fmla="*/ 1 0 0"/>
              <a:gd name="G30" fmla="*/ G29 28656 1"/>
              <a:gd name="G31" fmla="*/ G30 1 28656"/>
              <a:gd name="G32" fmla="+- 16692 0 0"/>
              <a:gd name="G33" fmla="*/ G32 1 51124"/>
              <a:gd name="G34" fmla="+- 28656 0 0"/>
              <a:gd name="G35" fmla="+- 51124 0 0"/>
            </a:gdLst>
            <a:ahLst/>
            <a:cxnLst>
              <a:cxn ang="0">
                <a:pos x="0" y="0"/>
              </a:cxn>
              <a:cxn ang="0">
                <a:pos x="1208304" y="0"/>
              </a:cxn>
              <a:cxn ang="0">
                <a:pos x="1208304" y="134113"/>
              </a:cxn>
              <a:cxn ang="0">
                <a:pos x="134114" y="134113"/>
              </a:cxn>
              <a:cxn ang="0">
                <a:pos x="134114" y="903092"/>
              </a:cxn>
              <a:cxn ang="0">
                <a:pos x="1" y="903092"/>
              </a:cxn>
              <a:cxn ang="0">
                <a:pos x="1" y="134113"/>
              </a:cxn>
              <a:cxn ang="0">
                <a:pos x="0" y="134113"/>
              </a:cxn>
            </a:cxnLst>
            <a:rect l="0" t="0" r="r" b="b"/>
            <a:pathLst>
              <a:path w="1208304" h="903092">
                <a:moveTo>
                  <a:pt x="0" y="0"/>
                </a:moveTo>
                <a:lnTo>
                  <a:pt x="1208304" y="0"/>
                </a:lnTo>
                <a:lnTo>
                  <a:pt x="1208304" y="134113"/>
                </a:lnTo>
                <a:lnTo>
                  <a:pt x="134114" y="134113"/>
                </a:lnTo>
                <a:lnTo>
                  <a:pt x="134114" y="903092"/>
                </a:lnTo>
                <a:lnTo>
                  <a:pt x="1" y="903092"/>
                </a:lnTo>
                <a:lnTo>
                  <a:pt x="1" y="134113"/>
                </a:lnTo>
                <a:lnTo>
                  <a:pt x="0" y="134113"/>
                </a:lnTo>
                <a:close/>
              </a:path>
            </a:pathLst>
          </a:custGeom>
          <a:solidFill>
            <a:srgbClr val="00B0F0"/>
          </a:solidFill>
          <a:ln w="9525" cap="flat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pPr>
              <a:buFont typeface="Times New Roman" pitchFamily="16" charset="0"/>
              <a:buNone/>
              <a:defRPr/>
            </a:pPr>
            <a:endParaRPr lang="es-ES" dirty="0">
              <a:latin typeface="Arial" charset="0"/>
              <a:ea typeface="+mn-ea"/>
              <a:cs typeface="Arial Unicode MS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7884187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Uso básico de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git</a:t>
            </a:r>
            <a:endParaRPr lang="es-ES" sz="8000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439863" y="3427355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init</a:t>
            </a:r>
            <a:endParaRPr lang="es-ES" sz="3600" dirty="0">
              <a:solidFill>
                <a:schemeClr val="tx1"/>
              </a:solidFill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clone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add</a:t>
            </a:r>
            <a:endParaRPr lang="es-ES" sz="3600" dirty="0">
              <a:solidFill>
                <a:schemeClr val="tx1"/>
              </a:solidFill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Commit</a:t>
            </a:r>
            <a:endParaRPr lang="es-ES" sz="3600" dirty="0">
              <a:solidFill>
                <a:schemeClr val="tx1"/>
              </a:solidFill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pull</a:t>
            </a:r>
            <a:endParaRPr lang="es-ES" sz="3600" dirty="0">
              <a:solidFill>
                <a:schemeClr val="tx1"/>
              </a:solidFill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push</a:t>
            </a:r>
            <a:endParaRPr lang="es-ES" sz="3600" dirty="0">
              <a:solidFill>
                <a:schemeClr val="tx1"/>
              </a:solidFill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rebase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checkout</a:t>
            </a:r>
            <a:endParaRPr lang="es-ES" sz="3600" dirty="0">
              <a:solidFill>
                <a:schemeClr val="tx1"/>
              </a:solidFill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commit</a:t>
            </a:r>
            <a:r>
              <a:rPr lang="es-ES" sz="3600" dirty="0">
                <a:solidFill>
                  <a:schemeClr val="tx1"/>
                </a:solidFill>
              </a:rPr>
              <a:t> –</a:t>
            </a:r>
            <a:r>
              <a:rPr lang="es-ES" sz="3600" dirty="0" err="1">
                <a:solidFill>
                  <a:schemeClr val="tx1"/>
                </a:solidFill>
              </a:rPr>
              <a:t>amemd</a:t>
            </a:r>
            <a:endParaRPr lang="es-ES" sz="3600" dirty="0">
              <a:solidFill>
                <a:schemeClr val="tx1"/>
              </a:solidFill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log –</a:t>
            </a:r>
            <a:r>
              <a:rPr lang="es-ES" sz="3600" dirty="0" err="1">
                <a:solidFill>
                  <a:schemeClr val="tx1"/>
                </a:solidFill>
              </a:rPr>
              <a:t>oneline</a:t>
            </a:r>
            <a:endParaRPr lang="es-ES" sz="3600" dirty="0">
              <a:solidFill>
                <a:schemeClr val="tx1"/>
              </a:solidFill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reset</a:t>
            </a:r>
            <a:r>
              <a:rPr lang="es-ES" sz="3600" dirty="0">
                <a:solidFill>
                  <a:schemeClr val="tx1"/>
                </a:solidFill>
              </a:rPr>
              <a:t> --</a:t>
            </a:r>
            <a:r>
              <a:rPr lang="es-ES" sz="3600" dirty="0" err="1">
                <a:solidFill>
                  <a:schemeClr val="tx1"/>
                </a:solidFill>
              </a:rPr>
              <a:t>soft</a:t>
            </a:r>
            <a:r>
              <a:rPr lang="es-ES" sz="3600" dirty="0">
                <a:solidFill>
                  <a:schemeClr val="tx1"/>
                </a:solidFill>
              </a:rPr>
              <a:t> HEAD~1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reset</a:t>
            </a:r>
            <a:r>
              <a:rPr lang="es-ES" sz="3600" dirty="0">
                <a:solidFill>
                  <a:schemeClr val="tx1"/>
                </a:solidFill>
              </a:rPr>
              <a:t> --</a:t>
            </a:r>
            <a:r>
              <a:rPr lang="es-ES" sz="3600" dirty="0" err="1">
                <a:solidFill>
                  <a:schemeClr val="tx1"/>
                </a:solidFill>
              </a:rPr>
              <a:t>hard</a:t>
            </a:r>
            <a:r>
              <a:rPr lang="es-ES" sz="3600" dirty="0">
                <a:solidFill>
                  <a:schemeClr val="tx1"/>
                </a:solidFill>
              </a:rPr>
              <a:t> HEAD~1</a:t>
            </a:r>
          </a:p>
          <a:p>
            <a:r>
              <a:rPr lang="es-ES" sz="3600" dirty="0">
                <a:solidFill>
                  <a:schemeClr val="tx1"/>
                </a:solidFill>
              </a:rPr>
              <a:t> </a:t>
            </a:r>
          </a:p>
          <a:p>
            <a:r>
              <a:rPr lang="es-ES" sz="3600" dirty="0">
                <a:solidFill>
                  <a:schemeClr val="tx1"/>
                </a:solidFill>
              </a:rPr>
              <a:t>Podemos instalar la extensión adicional </a:t>
            </a:r>
            <a:r>
              <a:rPr lang="es-ES" sz="3600" dirty="0" err="1">
                <a:solidFill>
                  <a:schemeClr val="tx1"/>
                </a:solidFill>
              </a:rPr>
              <a:t>Git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History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Diff</a:t>
            </a:r>
            <a:endParaRPr lang="es-ES" sz="3600" dirty="0">
              <a:solidFill>
                <a:schemeClr val="tx1"/>
              </a:solidFill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22022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4401997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Paso de parámetros a un script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5172"/>
            <a:ext cx="22032277" cy="95513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</a:rPr>
              <a:t>Para pasar parámetros a un script empleamos la siguiente estructura.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Parámetros de entrada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CmdletBinding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()]</a:t>
            </a: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[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Parameter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Mandatory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$True, Position = 1)]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[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exeMode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lvl="0"/>
            <a:endParaRPr lang="es-ES" sz="3600" dirty="0">
              <a:solidFill>
                <a:schemeClr val="tx1"/>
              </a:solidFill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</a:rPr>
              <a:t>Podemos indicar si el parámetro es requerido y que posición ocupará. También podemos invocarlo por su nombre.</a:t>
            </a:r>
          </a:p>
          <a:p>
            <a:pPr lvl="0"/>
            <a:endParaRPr lang="es-ES" sz="3600" dirty="0">
              <a:solidFill>
                <a:schemeClr val="tx1"/>
              </a:solidFill>
            </a:endParaRPr>
          </a:p>
          <a:p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./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PowershellApp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code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/pwmain.ps1 -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Operation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"A”</a:t>
            </a:r>
          </a:p>
          <a:p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s-ES" sz="3600" dirty="0">
                <a:solidFill>
                  <a:schemeClr val="tx1"/>
                </a:solidFill>
              </a:rPr>
              <a:t>Vamos a utilizar este parámetro para saber dentro del código cuando el script se está ejecutando desde </a:t>
            </a:r>
            <a:r>
              <a:rPr lang="es-ES" sz="3600" dirty="0" err="1">
                <a:solidFill>
                  <a:schemeClr val="tx1"/>
                </a:solidFill>
              </a:rPr>
              <a:t>Ansible</a:t>
            </a:r>
            <a:r>
              <a:rPr lang="es-ES" sz="3600" dirty="0">
                <a:solidFill>
                  <a:schemeClr val="tx1"/>
                </a:solidFill>
              </a:rPr>
              <a:t> y cuando desde </a:t>
            </a:r>
            <a:r>
              <a:rPr lang="es-ES" sz="3600" dirty="0" err="1">
                <a:solidFill>
                  <a:schemeClr val="tx1"/>
                </a:solidFill>
              </a:rPr>
              <a:t>Powershell</a:t>
            </a:r>
            <a:r>
              <a:rPr lang="es-ES" sz="3600" dirty="0">
                <a:solidFill>
                  <a:schemeClr val="tx1"/>
                </a:solidFill>
              </a:rPr>
              <a:t> directamente.</a:t>
            </a:r>
          </a:p>
          <a:p>
            <a:endParaRPr lang="es-ES" sz="3600" dirty="0">
              <a:solidFill>
                <a:schemeClr val="tx1"/>
              </a:solidFill>
            </a:endParaRPr>
          </a:p>
          <a:p>
            <a:r>
              <a:rPr lang="es-ES" sz="3600" dirty="0">
                <a:solidFill>
                  <a:schemeClr val="tx1"/>
                </a:solidFill>
              </a:rPr>
              <a:t>De momento solo nos centramos en ver como funciona el paso de parámetros.</a:t>
            </a:r>
          </a:p>
          <a:p>
            <a:endParaRPr lang="es-ES" sz="3600" dirty="0">
              <a:solidFill>
                <a:schemeClr val="tx1"/>
              </a:solidFill>
            </a:endParaRPr>
          </a:p>
          <a:p>
            <a:r>
              <a:rPr lang="es-ES" sz="3600" i="1" dirty="0">
                <a:solidFill>
                  <a:schemeClr val="tx1"/>
                </a:solidFill>
              </a:rPr>
              <a:t>3972851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Parámetros </a:t>
            </a:r>
            <a:r>
              <a:rPr lang="es-ES" sz="3600" i="1" dirty="0" err="1">
                <a:solidFill>
                  <a:schemeClr val="tx1"/>
                </a:solidFill>
              </a:rPr>
              <a:t>Powershell</a:t>
            </a:r>
            <a:endParaRPr lang="es-ES" sz="3600" i="1" dirty="0">
              <a:solidFill>
                <a:schemeClr val="tx1"/>
              </a:solidFill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40713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9810997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Arrays</a:t>
            </a: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 y diccionarios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091983" y="2321496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numeros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("uno", "dos")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numeros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numeros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@()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numeros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+= "uno"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numeros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[0]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---------------------------------------------------------------------------------------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numeros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@{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K1="uno" 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K2="dos"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numeros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["K2"]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numeros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@{}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numeros.Add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("K1","uno")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numeros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["K1"]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22841bf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</a:t>
            </a:r>
            <a:r>
              <a:rPr lang="es-ES" sz="3600" i="1" dirty="0" err="1">
                <a:solidFill>
                  <a:schemeClr val="tx1"/>
                </a:solidFill>
              </a:rPr>
              <a:t>Arrays</a:t>
            </a:r>
            <a:r>
              <a:rPr lang="es-ES" sz="3600" i="1" dirty="0">
                <a:solidFill>
                  <a:schemeClr val="tx1"/>
                </a:solidFill>
              </a:rPr>
              <a:t> y diccionarios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6044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2903189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Objetos y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Arrays</a:t>
            </a: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 de Objetos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0839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psobject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"Nombre"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Descripction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"El nombre"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10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-------------------------------------------------------------------------------------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@()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</a:t>
            </a: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($c=1;$c -le 10;$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c++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psobject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"Nombre $c"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Descripction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"El nombre $c"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8d481f1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Objeto y </a:t>
            </a:r>
            <a:r>
              <a:rPr lang="es-ES" sz="3600" i="1" dirty="0" err="1">
                <a:solidFill>
                  <a:schemeClr val="tx1"/>
                </a:solidFill>
              </a:rPr>
              <a:t>array</a:t>
            </a:r>
            <a:r>
              <a:rPr lang="es-ES" sz="3600" i="1" dirty="0">
                <a:solidFill>
                  <a:schemeClr val="tx1"/>
                </a:solidFill>
              </a:rPr>
              <a:t> de objetos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24805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0416932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Diccionario de objetos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3062230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@{}</a:t>
            </a: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($c=1;$c -le 10;$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c++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psobject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"Nombre $c"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Descripction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"El nombre $c"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ArrObj.Add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($c,$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1db4039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Diccionario de objetos</a:t>
            </a: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84474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1866047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PowerShell</a:t>
            </a: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 Data Pipeline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 err="1">
                <a:solidFill>
                  <a:schemeClr val="tx1"/>
                </a:solidFill>
              </a:rPr>
              <a:t>Powershell</a:t>
            </a:r>
            <a:r>
              <a:rPr lang="es-ES" sz="3600" dirty="0">
                <a:solidFill>
                  <a:schemeClr val="tx1"/>
                </a:solidFill>
              </a:rPr>
              <a:t> permite encadenar la salida de un comando con la entrada de otro, formando una cadena de instrucciones que procesan un flujo de información que podemos ir manipulando.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.\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PowershellApp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code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\pwmain.ps1 "c" |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Sort-object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Descending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2dba389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Data Pipeline</a:t>
            </a:r>
          </a:p>
          <a:p>
            <a:pPr lvl="0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@()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</a:t>
            </a:r>
          </a:p>
          <a:p>
            <a:pPr lvl="0"/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($c=1;$c -le 10;$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c++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($d=1;$d -le 10;$d++) {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psobject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"Nombre $d"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Descripction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"El nombre $d"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Grupo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G$c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 lvl="0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+=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Sort-Object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Descending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|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Format-Table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GroupBy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Grupo</a:t>
            </a:r>
          </a:p>
          <a:p>
            <a:r>
              <a:rPr lang="es-ES" sz="3600" i="1" dirty="0">
                <a:solidFill>
                  <a:schemeClr val="tx1"/>
                </a:solidFill>
              </a:rPr>
              <a:t>5da7801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Data Pipeline 1</a:t>
            </a: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3046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0065874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Formateo de la salida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091983" y="250839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@()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($c=1;$c -le 10;$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c++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($d=1;$d -le 10;$d++)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psobject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"Nombre $d"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Descripction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"El nombre $d"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add-member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noteproperty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Grupo "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G$c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+ 1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ConvertTo-Csv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ConvertTo-Json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ArrObj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ConvertTo-Html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18fb0e2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Formateo de la salida</a:t>
            </a: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33435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4873748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Funciones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091983" y="342841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</a:rPr>
              <a:t>Una función tiene la siguiente estructura.</a:t>
            </a:r>
          </a:p>
          <a:p>
            <a:pPr lvl="0"/>
            <a:endParaRPr lang="es-ES" sz="3600" dirty="0">
              <a:solidFill>
                <a:schemeClr val="tx1"/>
              </a:solidFill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]$param1, [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]$param2)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$salida = $param1 + " " + $param2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$salida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"a" "b"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f7a90a0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Funciones 1</a:t>
            </a:r>
          </a:p>
          <a:p>
            <a:pPr lvl="0"/>
            <a:endParaRPr lang="es-ES" sz="3600" dirty="0">
              <a:solidFill>
                <a:schemeClr val="tx1"/>
              </a:solidFill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69500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4873748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Funciones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091983" y="2653162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</a:rPr>
              <a:t>También podemos devolver parámetros de esta forma.</a:t>
            </a:r>
          </a:p>
          <a:p>
            <a:pPr lvl="0"/>
            <a:endParaRPr lang="es-ES" sz="3600" dirty="0">
              <a:solidFill>
                <a:schemeClr val="tx1"/>
              </a:solidFill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]$param1, [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]$param2)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$salida = $param1 + " " + $param2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$salida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$param1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$param2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"a" "b"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[-3]</a:t>
            </a: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[-2]</a:t>
            </a: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[-1]</a:t>
            </a:r>
          </a:p>
          <a:p>
            <a:pPr lvl="0"/>
            <a:endParaRPr lang="es-ES" sz="3600" dirty="0">
              <a:solidFill>
                <a:schemeClr val="tx1"/>
              </a:solidFill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</a:rPr>
              <a:t>La salida actúa como una estructura de pila.</a:t>
            </a:r>
          </a:p>
          <a:p>
            <a:pPr lvl="0"/>
            <a:endParaRPr lang="es-ES" sz="3600" dirty="0">
              <a:solidFill>
                <a:schemeClr val="tx1"/>
              </a:solidFill>
            </a:endParaRP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4922f3a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Funciones 2</a:t>
            </a:r>
          </a:p>
          <a:p>
            <a:pPr lvl="0"/>
            <a:endParaRPr lang="es-ES" sz="3600" dirty="0">
              <a:solidFill>
                <a:schemeClr val="tx1"/>
              </a:solidFill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45159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9378186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Ámbito de variables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714596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global:testVar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"cero"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testVar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testVar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"uno"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testVar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global:testVar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TestFunction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testVar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"dos"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testVar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TestFunction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deac593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</a:t>
            </a:r>
            <a:r>
              <a:rPr lang="es-ES" sz="3600" i="1" dirty="0" err="1">
                <a:solidFill>
                  <a:schemeClr val="tx1"/>
                </a:solidFill>
              </a:rPr>
              <a:t>Ambito</a:t>
            </a:r>
            <a:r>
              <a:rPr lang="es-ES" sz="3600" i="1" dirty="0">
                <a:solidFill>
                  <a:schemeClr val="tx1"/>
                </a:solidFill>
              </a:rPr>
              <a:t> de variables</a:t>
            </a: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69123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0245410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Entorno de desarrollo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2189886" y="3000349"/>
            <a:ext cx="18431004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2D9DE86-924D-2942-A2B8-9B45D65C3B7E}"/>
              </a:ext>
            </a:extLst>
          </p:cNvPr>
          <p:cNvSpPr txBox="1"/>
          <p:nvPr/>
        </p:nvSpPr>
        <p:spPr>
          <a:xfrm>
            <a:off x="1294634" y="4193704"/>
            <a:ext cx="22538504" cy="3555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</a:rPr>
              <a:t>Para poder desarrollar código </a:t>
            </a:r>
            <a:r>
              <a:rPr lang="es-ES" sz="3200" dirty="0" err="1">
                <a:solidFill>
                  <a:schemeClr val="tx1"/>
                </a:solidFill>
              </a:rPr>
              <a:t>Powershell</a:t>
            </a:r>
            <a:r>
              <a:rPr lang="es-ES" sz="3200" dirty="0">
                <a:solidFill>
                  <a:schemeClr val="tx1"/>
                </a:solidFill>
              </a:rPr>
              <a:t> de forma cómoda y eficiente utilizaremos las siguientes herramientas. </a:t>
            </a:r>
          </a:p>
          <a:p>
            <a:endParaRPr lang="es-ES" sz="3200" dirty="0">
              <a:solidFill>
                <a:schemeClr val="tx1"/>
              </a:solidFill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/>
                </a:solidFill>
              </a:rPr>
              <a:t>Visual Studio </a:t>
            </a:r>
            <a:r>
              <a:rPr lang="es-ES" sz="3200" dirty="0" err="1">
                <a:solidFill>
                  <a:schemeClr val="tx1"/>
                </a:solidFill>
              </a:rPr>
              <a:t>Code</a:t>
            </a:r>
            <a:r>
              <a:rPr lang="es-ES" sz="3200" dirty="0">
                <a:solidFill>
                  <a:schemeClr val="tx1"/>
                </a:solidFill>
              </a:rPr>
              <a:t> (Última versión), en adelante VS </a:t>
            </a:r>
            <a:r>
              <a:rPr lang="es-ES" sz="3200" dirty="0" err="1">
                <a:solidFill>
                  <a:schemeClr val="tx1"/>
                </a:solidFill>
              </a:rPr>
              <a:t>Code</a:t>
            </a:r>
            <a:r>
              <a:rPr lang="es-ES" sz="3200" dirty="0">
                <a:solidFill>
                  <a:schemeClr val="tx1"/>
                </a:solidFill>
              </a:rPr>
              <a:t>. </a:t>
            </a:r>
            <a:r>
              <a:rPr lang="es-ES" sz="32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https://code.visualstudio.com</a:t>
            </a:r>
            <a:endParaRPr lang="es-ES" sz="3200" dirty="0">
              <a:solidFill>
                <a:schemeClr val="tx1"/>
              </a:solidFill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/>
                </a:solidFill>
              </a:rPr>
              <a:t>Conjunto de extensiones </a:t>
            </a:r>
            <a:r>
              <a:rPr lang="es-ES" sz="3200" dirty="0" err="1">
                <a:solidFill>
                  <a:schemeClr val="tx1"/>
                </a:solidFill>
              </a:rPr>
              <a:t>Powershell</a:t>
            </a:r>
            <a:r>
              <a:rPr lang="es-ES" sz="3200" dirty="0">
                <a:solidFill>
                  <a:schemeClr val="tx1"/>
                </a:solidFill>
              </a:rPr>
              <a:t> </a:t>
            </a:r>
            <a:r>
              <a:rPr lang="es-ES" sz="3200" dirty="0" err="1">
                <a:solidFill>
                  <a:schemeClr val="tx1"/>
                </a:solidFill>
              </a:rPr>
              <a:t>Extesion</a:t>
            </a:r>
            <a:r>
              <a:rPr lang="es-ES" sz="3200" dirty="0">
                <a:solidFill>
                  <a:schemeClr val="tx1"/>
                </a:solidFill>
              </a:rPr>
              <a:t> Pack.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</a:rPr>
              <a:t>Git Windows. </a:t>
            </a:r>
            <a:r>
              <a:rPr lang="en-US" sz="32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https://git-scm.com/</a:t>
            </a:r>
            <a:endParaRPr lang="es-ES" sz="3200" dirty="0">
              <a:solidFill>
                <a:schemeClr val="tx1"/>
              </a:solidFill>
            </a:endParaRP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/>
                </a:solidFill>
              </a:rPr>
              <a:t>Repositorio central </a:t>
            </a:r>
            <a:r>
              <a:rPr lang="es-ES" sz="3200" dirty="0" err="1">
                <a:solidFill>
                  <a:schemeClr val="tx1"/>
                </a:solidFill>
              </a:rPr>
              <a:t>Git</a:t>
            </a:r>
            <a:r>
              <a:rPr lang="es-ES" sz="3200" dirty="0">
                <a:solidFill>
                  <a:schemeClr val="tx1"/>
                </a:solidFill>
              </a:rPr>
              <a:t> (Linux, </a:t>
            </a:r>
            <a:r>
              <a:rPr lang="es-ES" sz="3200" dirty="0" err="1">
                <a:solidFill>
                  <a:schemeClr val="tx1"/>
                </a:solidFill>
              </a:rPr>
              <a:t>Gitlab</a:t>
            </a:r>
            <a:r>
              <a:rPr lang="es-ES" sz="3200" dirty="0">
                <a:solidFill>
                  <a:schemeClr val="tx1"/>
                </a:solidFill>
              </a:rPr>
              <a:t>, </a:t>
            </a:r>
            <a:r>
              <a:rPr lang="es-ES" sz="3200" dirty="0" err="1">
                <a:solidFill>
                  <a:schemeClr val="tx1"/>
                </a:solidFill>
              </a:rPr>
              <a:t>etc</a:t>
            </a:r>
            <a:r>
              <a:rPr lang="es-ES" sz="3200" dirty="0">
                <a:solidFill>
                  <a:schemeClr val="tx1"/>
                </a:solidFill>
              </a:rPr>
              <a:t>).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/>
                </a:solidFill>
              </a:rPr>
              <a:t>Como siempre que programamos, es muy útil tener un </a:t>
            </a:r>
            <a:r>
              <a:rPr lang="es-ES" sz="3200" dirty="0" err="1">
                <a:solidFill>
                  <a:schemeClr val="tx1"/>
                </a:solidFill>
              </a:rPr>
              <a:t>Cheat</a:t>
            </a:r>
            <a:r>
              <a:rPr lang="es-ES" sz="3200" dirty="0">
                <a:solidFill>
                  <a:schemeClr val="tx1"/>
                </a:solidFill>
              </a:rPr>
              <a:t> </a:t>
            </a:r>
            <a:r>
              <a:rPr lang="es-ES" sz="3200" dirty="0" err="1">
                <a:solidFill>
                  <a:schemeClr val="tx1"/>
                </a:solidFill>
              </a:rPr>
              <a:t>Sheet</a:t>
            </a:r>
            <a:r>
              <a:rPr lang="es-ES" sz="3200" dirty="0">
                <a:solidFill>
                  <a:schemeClr val="tx1"/>
                </a:solidFill>
              </a:rPr>
              <a:t> a mano.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8128708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3860182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Escapado de caracteres y más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091983" y="2440527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</a:rPr>
              <a:t>Cuando necesitamos meter caracteres especiales dentro de una </a:t>
            </a:r>
            <a:r>
              <a:rPr lang="es-ES" sz="3600" dirty="0" err="1">
                <a:solidFill>
                  <a:schemeClr val="tx1"/>
                </a:solidFill>
              </a:rPr>
              <a:t>String</a:t>
            </a:r>
            <a:r>
              <a:rPr lang="es-ES" sz="3600" dirty="0">
                <a:solidFill>
                  <a:schemeClr val="tx1"/>
                </a:solidFill>
              </a:rPr>
              <a:t>, antepondremos el símbolo `.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$cadena = """hola"" 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$cadena1 = "`$ `` `" `' "</a:t>
            </a: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$cadena</a:t>
            </a: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$cadena1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s-ES" sz="3600" dirty="0">
                <a:solidFill>
                  <a:schemeClr val="tx1"/>
                </a:solidFill>
              </a:rPr>
              <a:t>También nos sirve para caracteres especiales como `n o `t.</a:t>
            </a:r>
          </a:p>
          <a:p>
            <a:r>
              <a:rPr lang="es-ES" sz="3600" dirty="0">
                <a:solidFill>
                  <a:schemeClr val="tx1"/>
                </a:solidFill>
              </a:rPr>
              <a:t>Para cadenas que ocupan varias líneas podemos usar la siguiente construcción.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anotherHereString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@"</a:t>
            </a: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of `$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more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"@</a:t>
            </a: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anotherHereString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s-ES" sz="3600" dirty="0">
                <a:solidFill>
                  <a:schemeClr val="tx1"/>
                </a:solidFill>
              </a:rPr>
              <a:t>Si queremos incorporar el resultado de un comando podemos usar la siguiente forma.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Today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$(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-Date)'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Today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$(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-Date)”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8be5446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Escape de caracteres</a:t>
            </a: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29739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173620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Manipulación de cadenas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091983" y="2440527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</a:rPr>
              <a:t>$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cadena1 = "Cadena uno"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$cadena2 = "Cadena dos"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$cadena1[2]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$cadena1[2,5]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$cadena2.Substring(0,3)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$cadena1 + $cadena2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($cadena1 -Match "a")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"OK"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($cadena1 -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Contains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"Cadena uno")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"OK"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endParaRPr lang="es-ES" sz="3600" dirty="0">
              <a:solidFill>
                <a:schemeClr val="tx1"/>
              </a:solidFill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</a:rPr>
              <a:t>$cadena3 = "</a:t>
            </a:r>
            <a:r>
              <a:rPr lang="es-ES" sz="3600" dirty="0" err="1">
                <a:solidFill>
                  <a:schemeClr val="tx1"/>
                </a:solidFill>
              </a:rPr>
              <a:t>a,b,c,d,e</a:t>
            </a:r>
            <a:r>
              <a:rPr lang="es-ES" sz="3600" dirty="0">
                <a:solidFill>
                  <a:schemeClr val="tx1"/>
                </a:solidFill>
              </a:rPr>
              <a:t>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</a:rPr>
              <a:t>$</a:t>
            </a:r>
            <a:r>
              <a:rPr lang="es-ES" sz="3600" dirty="0" err="1">
                <a:solidFill>
                  <a:schemeClr val="tx1"/>
                </a:solidFill>
              </a:rPr>
              <a:t>arrString</a:t>
            </a:r>
            <a:r>
              <a:rPr lang="es-ES" sz="3600" dirty="0">
                <a:solidFill>
                  <a:schemeClr val="tx1"/>
                </a:solidFill>
              </a:rPr>
              <a:t> = $cadena3.Split(",")</a:t>
            </a:r>
          </a:p>
          <a:p>
            <a:pPr lvl="0"/>
            <a:r>
              <a:rPr lang="es-ES" sz="3600" dirty="0" err="1">
                <a:solidFill>
                  <a:schemeClr val="tx1"/>
                </a:solidFill>
              </a:rPr>
              <a:t>foreach</a:t>
            </a:r>
            <a:r>
              <a:rPr lang="es-ES" sz="3600" dirty="0">
                <a:solidFill>
                  <a:schemeClr val="tx1"/>
                </a:solidFill>
              </a:rPr>
              <a:t> ($</a:t>
            </a:r>
            <a:r>
              <a:rPr lang="es-ES" sz="3600" dirty="0" err="1">
                <a:solidFill>
                  <a:schemeClr val="tx1"/>
                </a:solidFill>
              </a:rPr>
              <a:t>element</a:t>
            </a:r>
            <a:r>
              <a:rPr lang="es-ES" sz="3600" dirty="0">
                <a:solidFill>
                  <a:schemeClr val="tx1"/>
                </a:solidFill>
              </a:rPr>
              <a:t> in $</a:t>
            </a:r>
            <a:r>
              <a:rPr lang="es-ES" sz="3600" dirty="0" err="1">
                <a:solidFill>
                  <a:schemeClr val="tx1"/>
                </a:solidFill>
              </a:rPr>
              <a:t>arrString</a:t>
            </a:r>
            <a:r>
              <a:rPr lang="es-ES" sz="3600" dirty="0">
                <a:solidFill>
                  <a:schemeClr val="tx1"/>
                </a:solidFill>
              </a:rPr>
              <a:t>)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</a:rPr>
              <a:t>    </a:t>
            </a:r>
            <a:r>
              <a:rPr lang="es-ES" sz="3600" dirty="0" err="1">
                <a:solidFill>
                  <a:schemeClr val="tx1"/>
                </a:solidFill>
              </a:rPr>
              <a:t>Write</a:t>
            </a:r>
            <a:r>
              <a:rPr lang="es-ES" sz="3600" dirty="0">
                <a:solidFill>
                  <a:schemeClr val="tx1"/>
                </a:solidFill>
              </a:rPr>
              <a:t>-Host $</a:t>
            </a:r>
            <a:r>
              <a:rPr lang="es-ES" sz="3600" dirty="0" err="1">
                <a:solidFill>
                  <a:schemeClr val="tx1"/>
                </a:solidFill>
              </a:rPr>
              <a:t>element</a:t>
            </a:r>
            <a:endParaRPr lang="es-ES" sz="3600" dirty="0">
              <a:solidFill>
                <a:schemeClr val="tx1"/>
              </a:solidFill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</a:rPr>
              <a:t>}</a:t>
            </a: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c9fe208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Manipulación de cadenas</a:t>
            </a: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432924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9291624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Conversión de tipos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337833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$a = "1"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a.GetType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$a = $a -as [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a.GetType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$a =1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a.GetType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$a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a.ToString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a.GetType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]$b = 1  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b.GetType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$b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72c6965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Conversión de tipos</a:t>
            </a: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70486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9079560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Revisión de funciones de la plantilla base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337833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Revisamos las funciones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StartScript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StopScript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Msg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etc.</a:t>
            </a: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37007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4014071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Integración con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Ansible</a:t>
            </a: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 y AWX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091983" y="3473907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</a:rPr>
              <a:t>Conexión de </a:t>
            </a:r>
            <a:r>
              <a:rPr lang="es-ES" sz="3600" dirty="0" err="1">
                <a:solidFill>
                  <a:schemeClr val="tx1"/>
                </a:solidFill>
              </a:rPr>
              <a:t>Ansible</a:t>
            </a:r>
            <a:r>
              <a:rPr lang="es-ES" sz="3600" dirty="0">
                <a:solidFill>
                  <a:schemeClr val="tx1"/>
                </a:solidFill>
              </a:rPr>
              <a:t> con Windows.</a:t>
            </a:r>
          </a:p>
          <a:p>
            <a:pPr lvl="0"/>
            <a:endParaRPr lang="es-ES" sz="3600" dirty="0">
              <a:solidFill>
                <a:schemeClr val="tx1"/>
              </a:solidFill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</a:rPr>
              <a:t>Para lanzarlo desde </a:t>
            </a:r>
            <a:r>
              <a:rPr lang="es-ES" sz="3600" dirty="0" err="1">
                <a:solidFill>
                  <a:schemeClr val="tx1"/>
                </a:solidFill>
              </a:rPr>
              <a:t>Ansible</a:t>
            </a:r>
            <a:r>
              <a:rPr lang="es-ES" sz="3600" dirty="0">
                <a:solidFill>
                  <a:schemeClr val="tx1"/>
                </a:solidFill>
              </a:rPr>
              <a:t>, vamos a la máquina donde está AWX y ejecutamos el siguiente comando.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root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/curso-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ansible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Playbooks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runPlaybook.sh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s-ES" sz="3600" dirty="0">
                <a:solidFill>
                  <a:schemeClr val="tx1"/>
                </a:solidFill>
              </a:rPr>
              <a:t>Dentro lo que hacemos es invocar al </a:t>
            </a:r>
            <a:r>
              <a:rPr lang="es-ES" sz="3600" dirty="0" err="1">
                <a:solidFill>
                  <a:schemeClr val="tx1"/>
                </a:solidFill>
              </a:rPr>
              <a:t>playbook</a:t>
            </a:r>
            <a:r>
              <a:rPr lang="es-ES" sz="3600" dirty="0">
                <a:solidFill>
                  <a:schemeClr val="tx1"/>
                </a:solidFill>
              </a:rPr>
              <a:t> con un inventario y pasándole un parámetro.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ansible-playbook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-i ../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inventory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invHttp.ini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../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code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playbook.yml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</a:rPr>
              <a:t>Para lanzarlo desde AWX lo hacemos a través de una plantilla, utilizando el proyecto creado que apunta al repositorio del curso, utilizando un inventario y el </a:t>
            </a:r>
            <a:r>
              <a:rPr lang="es-ES" sz="3600" dirty="0" err="1">
                <a:solidFill>
                  <a:schemeClr val="tx1"/>
                </a:solidFill>
              </a:rPr>
              <a:t>playbook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playbook.yml</a:t>
            </a:r>
            <a:r>
              <a:rPr lang="es-ES" sz="36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57666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Ejecución de programas externos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ExecExternal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[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[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arguments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TypeName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System.Diagnostics.Process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process.StartInfo.FileName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exe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process.StartInfo.Arguments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arguments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process.StartInfo.UseShellExecute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$false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process.StartInfo.RedirectStandardOutput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$true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process.StartInfo.RedirectStandardError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$true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process.Start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$output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process.StandardOutput.ReadToEnd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  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process.StandardError.ReadToEnd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process.WaitForExit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$output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b9cedad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Ejecución de programas externos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46985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Uso de expresiones regulares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https://regex101.com</a:t>
            </a:r>
          </a:p>
          <a:p>
            <a:pPr lvl="0"/>
            <a:r>
              <a:rPr lang="es-ES" sz="3600" dirty="0">
                <a:solidFill>
                  <a:schemeClr val="tx1"/>
                </a:solidFill>
              </a:rPr>
              <a:t>-match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Phone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123-45-6789' -match '\d\d\d-\d\d-\d\d\d\d'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s-ES" sz="3600" dirty="0">
                <a:solidFill>
                  <a:schemeClr val="tx1"/>
                </a:solidFill>
              </a:rPr>
              <a:t>-</a:t>
            </a:r>
            <a:r>
              <a:rPr lang="es-ES" sz="3600" dirty="0" err="1">
                <a:solidFill>
                  <a:schemeClr val="tx1"/>
                </a:solidFill>
              </a:rPr>
              <a:t>AllMatches</a:t>
            </a:r>
            <a:endParaRPr lang="es-ES" sz="3600" dirty="0">
              <a:solidFill>
                <a:schemeClr val="tx1"/>
              </a:solidFill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$data = '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event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from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2018-10-06 to 1018-10-09'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datePattern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'\d\d\d\d-\d\d-\d\d'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$data |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Select-String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datePattern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AllMatches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results.Matches.Value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</a:rPr>
              <a:t>Extraer elementos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message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'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SSN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123-45-6789.'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message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-match '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SSN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(\d\d\d-\d\d-\d\d\d\d)\.'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Matches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[0]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Matches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ff5a9b5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Expresiones regulares</a:t>
            </a: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63853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Uso de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BBDDs</a:t>
            </a:r>
            <a:endParaRPr lang="es-ES" sz="8000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DBConnectionString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"Driver={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PostgreSQL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ANSI};Server=$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MyServer;Port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MyPort;Database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MyDB;Uid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MyUid;Pwd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MyPass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System.Data.Odbc.OdbcConnection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DBConn.ConnectionString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DBConnectionString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DBConn.Open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DBCmd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DBConn.CreateCommand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DBCmd.CommandText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"SELECT * FROM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test_table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;";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SqlDataReader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DBCmd.ExecuteReader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SqlDataReader.Read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$line = ""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0;$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SqlDataReader.FieldCount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++) {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$line = $line +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SqlDataReader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+ ";"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$line = 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line.Substring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(0,$line.Length-1)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-Host $line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DBConn.Close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5d7b217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Acceso a </a:t>
            </a:r>
            <a:r>
              <a:rPr lang="es-ES" sz="3600" i="1" dirty="0" err="1">
                <a:solidFill>
                  <a:schemeClr val="tx1"/>
                </a:solidFill>
              </a:rPr>
              <a:t>BBDDs</a:t>
            </a:r>
            <a:endParaRPr lang="es-ES" sz="3600" i="1" dirty="0">
              <a:solidFill>
                <a:schemeClr val="tx1"/>
              </a:solidFill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46789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Gestión de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Threads</a:t>
            </a: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 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MaxThreads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5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RunspacePool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runspacefactory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]::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CreateRunspacePool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(1,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MaxThreads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RunspacePool.Open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trackingProcess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@()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textFrases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("frase uno", "frase dos", "frase tres", "frase cuatro")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numProc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</a:t>
            </a:r>
          </a:p>
          <a:p>
            <a:pPr lvl="0"/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($c=0;$c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textFrases.Count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c++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$file =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textFrases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[$c] + ".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txt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Remove-Item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$file |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Out-Null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]::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Create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PowerShell.RunspacePool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RunspacePool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PowerShell.AddScript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ScriptBlockExample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|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Out-Null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PowerShell.AddArgument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textFrases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[$c]) |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Out-Null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threadStatus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New-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TypeName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PSObject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@{    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	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=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	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AsyncHandle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PowerShell.BeginInvoke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Checked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$false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            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trackingProcess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+=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threadStatus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numProc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r>
              <a:rPr lang="es-ES" sz="3600" i="1" dirty="0">
                <a:solidFill>
                  <a:schemeClr val="tx1"/>
                </a:solidFill>
              </a:rPr>
              <a:t>6ee550a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Gestión de </a:t>
            </a:r>
            <a:r>
              <a:rPr lang="es-ES" sz="3600" i="1" dirty="0" err="1">
                <a:solidFill>
                  <a:schemeClr val="tx1"/>
                </a:solidFill>
              </a:rPr>
              <a:t>threads</a:t>
            </a:r>
            <a:endParaRPr lang="es-ES" sz="3600" i="1" dirty="0">
              <a:solidFill>
                <a:schemeClr val="tx1"/>
              </a:solidFill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7382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Gestión de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Threads</a:t>
            </a: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 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totalNumProc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numProc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numProc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</a:t>
            </a:r>
          </a:p>
          <a:p>
            <a:pPr lvl="0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numProc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totalNumProc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percen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($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numProc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100) /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totalNumProc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Write-Progress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Activity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Parallel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-Status "$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percen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 Complete:"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PercentComplete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		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percen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threadStatus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in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trackingProcess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lvl="1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threadStatus.AsyncHandle.IsCompleted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-and 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threadStatus.Checked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$false) {</a:t>
            </a:r>
          </a:p>
          <a:p>
            <a:pPr lvl="1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numProc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</a:t>
            </a:r>
          </a:p>
          <a:p>
            <a:pPr lvl="1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$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threadStatus.Checked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$true</a:t>
            </a:r>
          </a:p>
          <a:p>
            <a:pPr lvl="1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}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Start-Sleep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Seconds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2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748210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9350467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Características principales de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PowerShell</a:t>
            </a:r>
            <a:endParaRPr lang="es-ES" sz="8000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5125" name="Rectangle 4"/>
          <p:cNvSpPr>
            <a:spLocks noChangeArrowheads="1"/>
          </p:cNvSpPr>
          <p:nvPr/>
        </p:nvSpPr>
        <p:spPr bwMode="auto">
          <a:xfrm>
            <a:off x="18143538" y="11349038"/>
            <a:ext cx="5689600" cy="73025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anchor="ctr"/>
          <a:lstStyle/>
          <a:p>
            <a:pPr algn="r"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sz="2400" dirty="0">
              <a:solidFill>
                <a:srgbClr val="000000"/>
              </a:solidFill>
              <a:latin typeface="Century Gothic" pitchFamily="34" charset="0"/>
            </a:endParaRP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2189886" y="3000349"/>
            <a:ext cx="18431004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8FFD6D9-59F8-D843-AF1F-5502C22BB6E0}"/>
              </a:ext>
            </a:extLst>
          </p:cNvPr>
          <p:cNvSpPr txBox="1"/>
          <p:nvPr/>
        </p:nvSpPr>
        <p:spPr>
          <a:xfrm>
            <a:off x="921954" y="3061130"/>
            <a:ext cx="22538504" cy="8793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/>
                </a:solidFill>
              </a:rPr>
              <a:t>Es un lenguaje de scripting de tipo procedimental, por tanto, para estructurar nuestro código el principal recurso que tenemos es el uso de funciones y diferentes archivos que nos permitan dar orden a algo cuando crece.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3200" dirty="0">
              <a:solidFill>
                <a:schemeClr val="tx1"/>
              </a:solidFill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s-ES" sz="3200" dirty="0" err="1">
                <a:solidFill>
                  <a:schemeClr val="tx1"/>
                </a:solidFill>
              </a:rPr>
              <a:t>Powershell</a:t>
            </a:r>
            <a:r>
              <a:rPr lang="es-ES" sz="3200" dirty="0">
                <a:solidFill>
                  <a:schemeClr val="tx1"/>
                </a:solidFill>
              </a:rPr>
              <a:t> está extendido en la gran mayoría, si no todos los productos de Microsoft, por lo que todos tienen comandos específicos que nos ayudarán a realizar diferentes tareas.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3200" dirty="0">
              <a:solidFill>
                <a:schemeClr val="tx1"/>
              </a:solidFill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/>
                </a:solidFill>
              </a:rPr>
              <a:t>Generalmente encontraremos la versión 5.1.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s-ES" sz="3200" dirty="0">
              <a:solidFill>
                <a:schemeClr val="tx1"/>
              </a:solidFill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/>
                </a:solidFill>
              </a:rPr>
              <a:t>Está disponible en los principales S.O Windows, </a:t>
            </a:r>
            <a:r>
              <a:rPr lang="es-ES" sz="3200" dirty="0" err="1">
                <a:solidFill>
                  <a:schemeClr val="tx1"/>
                </a:solidFill>
              </a:rPr>
              <a:t>MacOs</a:t>
            </a:r>
            <a:r>
              <a:rPr lang="es-ES" sz="3200" dirty="0">
                <a:solidFill>
                  <a:schemeClr val="tx1"/>
                </a:solidFill>
              </a:rPr>
              <a:t> y Linux.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s-ES" sz="3200" dirty="0">
              <a:solidFill>
                <a:schemeClr val="tx1"/>
              </a:solidFill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/>
                </a:solidFill>
              </a:rPr>
              <a:t>Ya es Open </a:t>
            </a:r>
            <a:r>
              <a:rPr lang="es-ES" sz="3200" dirty="0" err="1">
                <a:solidFill>
                  <a:schemeClr val="tx1"/>
                </a:solidFill>
              </a:rPr>
              <a:t>Source</a:t>
            </a:r>
            <a:r>
              <a:rPr lang="es-ES" sz="3200" dirty="0">
                <a:solidFill>
                  <a:schemeClr val="tx1"/>
                </a:solidFill>
              </a:rPr>
              <a:t>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s-ES" sz="3200" dirty="0">
              <a:solidFill>
                <a:schemeClr val="tx1"/>
              </a:solidFill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/>
                </a:solidFill>
              </a:rPr>
              <a:t>Además de tener todos los elementos comunes de cualquier lenguaje de programación, comandos de entrada, salida, estructuras de control de flujo, </a:t>
            </a:r>
            <a:r>
              <a:rPr lang="es-ES" sz="3200" dirty="0" err="1">
                <a:solidFill>
                  <a:schemeClr val="tx1"/>
                </a:solidFill>
              </a:rPr>
              <a:t>etc</a:t>
            </a:r>
            <a:r>
              <a:rPr lang="es-ES" sz="3200" dirty="0">
                <a:solidFill>
                  <a:schemeClr val="tx1"/>
                </a:solidFill>
              </a:rPr>
              <a:t>, se basa en el uso de unas unidades llamadas </a:t>
            </a:r>
            <a:r>
              <a:rPr lang="es-ES" sz="3200" dirty="0" err="1">
                <a:solidFill>
                  <a:schemeClr val="tx1"/>
                </a:solidFill>
              </a:rPr>
              <a:t>CmdLets</a:t>
            </a:r>
            <a:r>
              <a:rPr lang="es-ES" sz="3200" dirty="0">
                <a:solidFill>
                  <a:schemeClr val="tx1"/>
                </a:solidFill>
              </a:rPr>
              <a:t>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s-ES" sz="3200" dirty="0">
              <a:solidFill>
                <a:schemeClr val="tx1"/>
              </a:solidFill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/>
                </a:solidFill>
              </a:rPr>
              <a:t>Un </a:t>
            </a:r>
            <a:r>
              <a:rPr lang="es-ES" sz="3200" dirty="0" err="1">
                <a:solidFill>
                  <a:schemeClr val="tx1"/>
                </a:solidFill>
              </a:rPr>
              <a:t>CmdLet</a:t>
            </a:r>
            <a:r>
              <a:rPr lang="es-ES" sz="3200" dirty="0">
                <a:solidFill>
                  <a:schemeClr val="tx1"/>
                </a:solidFill>
              </a:rPr>
              <a:t> no es más que un comando que puede recibir una serie de parámetros y a su vez realiza una acción concreta, pudiendo devolver también una serie de valores.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s-ES" sz="3200" dirty="0">
              <a:solidFill>
                <a:schemeClr val="tx1"/>
              </a:solidFill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s-ES" sz="3200" dirty="0">
                <a:solidFill>
                  <a:schemeClr val="tx1"/>
                </a:solidFill>
              </a:rPr>
              <a:t>Los </a:t>
            </a:r>
            <a:r>
              <a:rPr lang="es-ES" sz="3200" dirty="0" err="1">
                <a:solidFill>
                  <a:schemeClr val="tx1"/>
                </a:solidFill>
              </a:rPr>
              <a:t>CmdLets</a:t>
            </a:r>
            <a:r>
              <a:rPr lang="es-ES" sz="3200" dirty="0">
                <a:solidFill>
                  <a:schemeClr val="tx1"/>
                </a:solidFill>
              </a:rPr>
              <a:t> se agrupan en módulos. </a:t>
            </a:r>
          </a:p>
        </p:txBody>
      </p:sp>
    </p:spTree>
    <p:extLst>
      <p:ext uri="{BB962C8B-B14F-4D97-AF65-F5344CB8AC3E}">
        <p14:creationId xmlns:p14="http://schemas.microsoft.com/office/powerpoint/2010/main" val="355693309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Snippets</a:t>
            </a:r>
            <a:endParaRPr lang="es-ES" sz="8000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SHIFT+CTRL+P (configure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user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snippets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lvl="0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Insertamos un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snippet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pPr lvl="0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Parametros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{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scope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prefix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snip-param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body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[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"# Parámetros de entrada",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"[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CmdletBinding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()]",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(",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"\t[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Parameter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Mandatory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$1, Position = $2)]",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"\t[$3]$4",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")"					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],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description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"Parámetros de entrada"</a:t>
            </a: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lvl="0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 usarlo empezamos a teclear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snip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 Al ir pulsando el tabulador va saltando de parámetro.</a:t>
            </a:r>
          </a:p>
          <a:p>
            <a:pPr lvl="0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Podemos usar también CTRL+ALT+J. También podemos usar CTRL+SPACE</a:t>
            </a:r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59763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Inventario de software</a:t>
            </a: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CCA467AF-4A0B-A544-828E-FFC157818FBB}"/>
              </a:ext>
            </a:extLst>
          </p:cNvPr>
          <p:cNvSpPr/>
          <p:nvPr/>
        </p:nvSpPr>
        <p:spPr>
          <a:xfrm>
            <a:off x="1442220" y="5057800"/>
            <a:ext cx="17882972" cy="6647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4000" dirty="0">
                <a:solidFill>
                  <a:schemeClr val="tx1"/>
                </a:solidFill>
              </a:rPr>
              <a:t>2845ce4 (HEAD -&gt; master, </a:t>
            </a:r>
            <a:r>
              <a:rPr lang="es-ES" sz="4000" dirty="0" err="1">
                <a:solidFill>
                  <a:schemeClr val="tx1"/>
                </a:solidFill>
              </a:rPr>
              <a:t>origin</a:t>
            </a:r>
            <a:r>
              <a:rPr lang="es-ES" sz="4000" dirty="0">
                <a:solidFill>
                  <a:schemeClr val="tx1"/>
                </a:solidFill>
              </a:rPr>
              <a:t>/master, </a:t>
            </a:r>
            <a:r>
              <a:rPr lang="es-ES" sz="4000" dirty="0" err="1">
                <a:solidFill>
                  <a:schemeClr val="tx1"/>
                </a:solidFill>
              </a:rPr>
              <a:t>origin</a:t>
            </a:r>
            <a:r>
              <a:rPr lang="es-ES" sz="4000" dirty="0">
                <a:solidFill>
                  <a:schemeClr val="tx1"/>
                </a:solidFill>
              </a:rPr>
              <a:t>/HEAD) Inventario de software</a:t>
            </a:r>
          </a:p>
        </p:txBody>
      </p:sp>
    </p:spTree>
    <p:extLst>
      <p:ext uri="{BB962C8B-B14F-4D97-AF65-F5344CB8AC3E}">
        <p14:creationId xmlns:p14="http://schemas.microsoft.com/office/powerpoint/2010/main" val="128188828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Powershell</a:t>
            </a: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 DSC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619DB1D-7763-1F4A-A0B1-83E646727C81}"/>
              </a:ext>
            </a:extLst>
          </p:cNvPr>
          <p:cNvSpPr txBox="1"/>
          <p:nvPr/>
        </p:nvSpPr>
        <p:spPr>
          <a:xfrm>
            <a:off x="1141928" y="4057977"/>
            <a:ext cx="22139394" cy="57595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i="1" dirty="0">
                <a:solidFill>
                  <a:schemeClr val="tx1"/>
                </a:solidFill>
              </a:rPr>
              <a:t>Ejecución en local</a:t>
            </a:r>
          </a:p>
          <a:p>
            <a:r>
              <a:rPr lang="es-ES" sz="3600" i="1" dirty="0">
                <a:solidFill>
                  <a:schemeClr val="tx1"/>
                </a:solidFill>
              </a:rPr>
              <a:t>90563b4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</a:t>
            </a:r>
            <a:r>
              <a:rPr lang="es-ES" sz="3600" i="1" dirty="0" err="1">
                <a:solidFill>
                  <a:schemeClr val="tx1"/>
                </a:solidFill>
              </a:rPr>
              <a:t>Powershell</a:t>
            </a:r>
            <a:r>
              <a:rPr lang="es-ES" sz="3600" i="1" dirty="0">
                <a:solidFill>
                  <a:schemeClr val="tx1"/>
                </a:solidFill>
              </a:rPr>
              <a:t> DSC</a:t>
            </a:r>
          </a:p>
          <a:p>
            <a:endParaRPr lang="es-ES" sz="3600" i="1" dirty="0">
              <a:solidFill>
                <a:schemeClr val="tx1"/>
              </a:solidFill>
            </a:endParaRPr>
          </a:p>
          <a:p>
            <a:r>
              <a:rPr lang="es-ES" sz="3600" i="1" dirty="0">
                <a:solidFill>
                  <a:schemeClr val="tx1"/>
                </a:solidFill>
              </a:rPr>
              <a:t>Ejecución desde </a:t>
            </a:r>
            <a:r>
              <a:rPr lang="es-ES" sz="3600" i="1" dirty="0" err="1">
                <a:solidFill>
                  <a:schemeClr val="tx1"/>
                </a:solidFill>
              </a:rPr>
              <a:t>Ansible</a:t>
            </a:r>
            <a:endParaRPr lang="es-ES" sz="3600" i="1" dirty="0">
              <a:solidFill>
                <a:schemeClr val="tx1"/>
              </a:solidFill>
            </a:endParaRPr>
          </a:p>
          <a:p>
            <a:r>
              <a:rPr lang="es-ES" sz="3600" i="1" dirty="0">
                <a:solidFill>
                  <a:schemeClr val="tx1"/>
                </a:solidFill>
              </a:rPr>
              <a:t>104ce89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</a:t>
            </a:r>
            <a:r>
              <a:rPr lang="es-ES" sz="3600" i="1" dirty="0" err="1">
                <a:solidFill>
                  <a:schemeClr val="tx1"/>
                </a:solidFill>
              </a:rPr>
              <a:t>Powershell</a:t>
            </a:r>
            <a:r>
              <a:rPr lang="es-ES" sz="3600" i="1" dirty="0">
                <a:solidFill>
                  <a:schemeClr val="tx1"/>
                </a:solidFill>
              </a:rPr>
              <a:t> DSC 1</a:t>
            </a:r>
          </a:p>
          <a:p>
            <a:r>
              <a:rPr lang="es-ES" sz="3600" i="1" dirty="0">
                <a:solidFill>
                  <a:schemeClr val="tx1"/>
                </a:solidFill>
              </a:rPr>
              <a:t>Examinar los cambios en el </a:t>
            </a:r>
            <a:r>
              <a:rPr lang="es-ES" sz="3600" i="1" dirty="0" err="1">
                <a:solidFill>
                  <a:schemeClr val="tx1"/>
                </a:solidFill>
              </a:rPr>
              <a:t>playbook</a:t>
            </a:r>
            <a:endParaRPr lang="es-ES" sz="3600" i="1" dirty="0">
              <a:solidFill>
                <a:schemeClr val="tx1"/>
              </a:solidFill>
            </a:endParaRPr>
          </a:p>
          <a:p>
            <a:endParaRPr lang="es-ES" sz="3600" i="1" dirty="0">
              <a:solidFill>
                <a:schemeClr val="tx1"/>
              </a:solidFill>
            </a:endParaRPr>
          </a:p>
          <a:p>
            <a:r>
              <a:rPr lang="es-ES" sz="3600" i="1" dirty="0">
                <a:solidFill>
                  <a:schemeClr val="tx1"/>
                </a:solidFill>
              </a:rPr>
              <a:t>Más recursos en </a:t>
            </a:r>
            <a:r>
              <a:rPr lang="es-ES" sz="3600" i="1" dirty="0">
                <a:solidFill>
                  <a:schemeClr val="tx1"/>
                </a:solidFill>
                <a:hlinkClick r:id="rId3"/>
              </a:rPr>
              <a:t>https://github.com/PowerShell/DscResources</a:t>
            </a:r>
            <a:endParaRPr lang="es-ES" sz="3600" i="1" dirty="0">
              <a:solidFill>
                <a:schemeClr val="tx1"/>
              </a:solidFill>
            </a:endParaRPr>
          </a:p>
          <a:p>
            <a:endParaRPr lang="es-ES" sz="3600" i="1" dirty="0">
              <a:solidFill>
                <a:schemeClr val="tx1"/>
              </a:solidFill>
            </a:endParaRPr>
          </a:p>
          <a:p>
            <a:r>
              <a:rPr lang="es-ES" sz="3600" i="1" dirty="0">
                <a:solidFill>
                  <a:schemeClr val="tx1"/>
                </a:solidFill>
              </a:rPr>
              <a:t>Podemos utilizarlo directamente desde </a:t>
            </a:r>
            <a:r>
              <a:rPr lang="es-ES" sz="3600" i="1" dirty="0" err="1">
                <a:solidFill>
                  <a:schemeClr val="tx1"/>
                </a:solidFill>
              </a:rPr>
              <a:t>Ansible</a:t>
            </a:r>
            <a:r>
              <a:rPr lang="es-ES" sz="3600" i="1" dirty="0">
                <a:solidFill>
                  <a:schemeClr val="tx1"/>
                </a:solidFill>
              </a:rPr>
              <a:t> </a:t>
            </a:r>
          </a:p>
          <a:p>
            <a:r>
              <a:rPr lang="es-ES" sz="3600" i="1" dirty="0">
                <a:solidFill>
                  <a:schemeClr val="tx1"/>
                </a:solidFill>
              </a:rPr>
              <a:t>https://</a:t>
            </a:r>
            <a:r>
              <a:rPr lang="es-ES" sz="3600" i="1" dirty="0" err="1">
                <a:solidFill>
                  <a:schemeClr val="tx1"/>
                </a:solidFill>
              </a:rPr>
              <a:t>github.com</a:t>
            </a:r>
            <a:r>
              <a:rPr lang="es-ES" sz="3600" i="1" dirty="0">
                <a:solidFill>
                  <a:schemeClr val="tx1"/>
                </a:solidFill>
              </a:rPr>
              <a:t>/</a:t>
            </a:r>
            <a:r>
              <a:rPr lang="es-ES" sz="3600" i="1" dirty="0" err="1">
                <a:solidFill>
                  <a:schemeClr val="tx1"/>
                </a:solidFill>
              </a:rPr>
              <a:t>ansible-collections</a:t>
            </a:r>
            <a:r>
              <a:rPr lang="es-ES" sz="3600" i="1" dirty="0">
                <a:solidFill>
                  <a:schemeClr val="tx1"/>
                </a:solidFill>
              </a:rPr>
              <a:t>/</a:t>
            </a:r>
            <a:r>
              <a:rPr lang="es-ES" sz="3600" i="1" dirty="0" err="1">
                <a:solidFill>
                  <a:schemeClr val="tx1"/>
                </a:solidFill>
              </a:rPr>
              <a:t>ansible.windows</a:t>
            </a:r>
            <a:r>
              <a:rPr lang="es-ES" sz="3600" i="1" dirty="0">
                <a:solidFill>
                  <a:schemeClr val="tx1"/>
                </a:solidFill>
              </a:rPr>
              <a:t>/blob/</a:t>
            </a:r>
            <a:r>
              <a:rPr lang="es-ES" sz="3600" i="1" dirty="0" err="1">
                <a:solidFill>
                  <a:schemeClr val="tx1"/>
                </a:solidFill>
              </a:rPr>
              <a:t>main</a:t>
            </a:r>
            <a:r>
              <a:rPr lang="es-ES" sz="3600" i="1" dirty="0">
                <a:solidFill>
                  <a:schemeClr val="tx1"/>
                </a:solidFill>
              </a:rPr>
              <a:t>/</a:t>
            </a:r>
            <a:r>
              <a:rPr lang="es-ES" sz="3600" i="1" dirty="0" err="1">
                <a:solidFill>
                  <a:schemeClr val="tx1"/>
                </a:solidFill>
              </a:rPr>
              <a:t>docs</a:t>
            </a:r>
            <a:r>
              <a:rPr lang="es-ES" sz="3600" i="1" dirty="0">
                <a:solidFill>
                  <a:schemeClr val="tx1"/>
                </a:solidFill>
              </a:rPr>
              <a:t>/</a:t>
            </a:r>
            <a:r>
              <a:rPr lang="es-ES" sz="3600" i="1" dirty="0" err="1">
                <a:solidFill>
                  <a:schemeClr val="tx1"/>
                </a:solidFill>
              </a:rPr>
              <a:t>ansible.windows.win_dsc_module.rst</a:t>
            </a:r>
            <a:endParaRPr lang="es-ES" sz="36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75294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Otros ejemplos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619DB1D-7763-1F4A-A0B1-83E646727C81}"/>
              </a:ext>
            </a:extLst>
          </p:cNvPr>
          <p:cNvSpPr txBox="1"/>
          <p:nvPr/>
        </p:nvSpPr>
        <p:spPr>
          <a:xfrm>
            <a:off x="1175067" y="3293861"/>
            <a:ext cx="18749941" cy="3183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i="1" dirty="0">
                <a:solidFill>
                  <a:schemeClr val="tx1"/>
                </a:solidFill>
              </a:rPr>
              <a:t>fce4eec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</a:t>
            </a:r>
            <a:r>
              <a:rPr lang="es-ES" sz="3600" i="1" dirty="0" err="1">
                <a:solidFill>
                  <a:schemeClr val="tx1"/>
                </a:solidFill>
              </a:rPr>
              <a:t>Enable</a:t>
            </a:r>
            <a:r>
              <a:rPr lang="es-ES" sz="3600" i="1" dirty="0">
                <a:solidFill>
                  <a:schemeClr val="tx1"/>
                </a:solidFill>
              </a:rPr>
              <a:t> RDP</a:t>
            </a:r>
          </a:p>
          <a:p>
            <a:r>
              <a:rPr lang="es-ES" sz="3600" i="1" dirty="0">
                <a:solidFill>
                  <a:schemeClr val="tx1"/>
                </a:solidFill>
              </a:rPr>
              <a:t>ad78843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Unir al dominio</a:t>
            </a:r>
          </a:p>
          <a:p>
            <a:endParaRPr lang="es-ES" sz="3600" i="1" dirty="0">
              <a:solidFill>
                <a:schemeClr val="tx1"/>
              </a:solidFill>
            </a:endParaRPr>
          </a:p>
          <a:p>
            <a:r>
              <a:rPr lang="es-ES" sz="3600" i="1" dirty="0">
                <a:solidFill>
                  <a:schemeClr val="tx1"/>
                </a:solidFill>
              </a:rPr>
              <a:t>Paso de parámetros desde </a:t>
            </a:r>
            <a:r>
              <a:rPr lang="es-ES" sz="3600" i="1" dirty="0" err="1">
                <a:solidFill>
                  <a:schemeClr val="tx1"/>
                </a:solidFill>
              </a:rPr>
              <a:t>Ansible</a:t>
            </a:r>
            <a:r>
              <a:rPr lang="es-ES" sz="3600" i="1" dirty="0">
                <a:solidFill>
                  <a:schemeClr val="tx1"/>
                </a:solidFill>
              </a:rPr>
              <a:t>.</a:t>
            </a:r>
          </a:p>
          <a:p>
            <a:r>
              <a:rPr lang="es-ES" sz="3600" i="1" dirty="0">
                <a:solidFill>
                  <a:schemeClr val="tx1"/>
                </a:solidFill>
              </a:rPr>
              <a:t>Declaramos la variable Dominio en el </a:t>
            </a:r>
            <a:r>
              <a:rPr lang="es-ES" sz="3600" i="1" dirty="0" err="1">
                <a:solidFill>
                  <a:schemeClr val="tx1"/>
                </a:solidFill>
              </a:rPr>
              <a:t>inventaio</a:t>
            </a:r>
            <a:r>
              <a:rPr lang="es-ES" sz="3600" i="1" dirty="0">
                <a:solidFill>
                  <a:schemeClr val="tx1"/>
                </a:solidFill>
              </a:rPr>
              <a:t> y la pasamos desde el </a:t>
            </a:r>
            <a:r>
              <a:rPr lang="es-ES" sz="3600" i="1" dirty="0" err="1">
                <a:solidFill>
                  <a:schemeClr val="tx1"/>
                </a:solidFill>
              </a:rPr>
              <a:t>playbook</a:t>
            </a:r>
            <a:endParaRPr lang="es-ES" sz="3600" i="1" dirty="0">
              <a:solidFill>
                <a:schemeClr val="tx1"/>
              </a:solidFill>
            </a:endParaRPr>
          </a:p>
          <a:p>
            <a:r>
              <a:rPr lang="es-ES" sz="3600" i="1" dirty="0">
                <a:solidFill>
                  <a:schemeClr val="tx1"/>
                </a:solidFill>
              </a:rPr>
              <a:t>e0bb0e4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Paso de parámetros desde </a:t>
            </a:r>
            <a:r>
              <a:rPr lang="es-ES" sz="3600" i="1" dirty="0" err="1">
                <a:solidFill>
                  <a:schemeClr val="tx1"/>
                </a:solidFill>
              </a:rPr>
              <a:t>Ansible</a:t>
            </a:r>
            <a:endParaRPr lang="es-ES" sz="36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63226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Chocolatey</a:t>
            </a:r>
            <a:endParaRPr lang="es-ES" sz="8000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619DB1D-7763-1F4A-A0B1-83E646727C81}"/>
              </a:ext>
            </a:extLst>
          </p:cNvPr>
          <p:cNvSpPr txBox="1"/>
          <p:nvPr/>
        </p:nvSpPr>
        <p:spPr>
          <a:xfrm>
            <a:off x="1175067" y="3293861"/>
            <a:ext cx="20326911" cy="3698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600" i="1" dirty="0">
                <a:solidFill>
                  <a:schemeClr val="tx1"/>
                </a:solidFill>
              </a:rPr>
              <a:t>Podemos ejecutar el script en local o bien desde </a:t>
            </a:r>
            <a:r>
              <a:rPr lang="es-ES" sz="3600" i="1" dirty="0" err="1">
                <a:solidFill>
                  <a:schemeClr val="tx1"/>
                </a:solidFill>
              </a:rPr>
              <a:t>Ansible</a:t>
            </a:r>
            <a:r>
              <a:rPr lang="es-ES" sz="3600" i="1" dirty="0">
                <a:solidFill>
                  <a:schemeClr val="tx1"/>
                </a:solidFill>
              </a:rPr>
              <a:t>. En el </a:t>
            </a:r>
            <a:r>
              <a:rPr lang="es-ES" sz="3600" i="1" dirty="0" err="1">
                <a:solidFill>
                  <a:schemeClr val="tx1"/>
                </a:solidFill>
              </a:rPr>
              <a:t>playbook</a:t>
            </a:r>
            <a:r>
              <a:rPr lang="es-ES" sz="3600" i="1" dirty="0">
                <a:solidFill>
                  <a:schemeClr val="tx1"/>
                </a:solidFill>
              </a:rPr>
              <a:t> pasamos los parámetros.</a:t>
            </a:r>
          </a:p>
          <a:p>
            <a:r>
              <a:rPr lang="es-ES" sz="3600" i="1" dirty="0">
                <a:solidFill>
                  <a:schemeClr val="tx1"/>
                </a:solidFill>
              </a:rPr>
              <a:t>b86dce7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</a:t>
            </a:r>
            <a:r>
              <a:rPr lang="es-ES" sz="3600" i="1" dirty="0" err="1">
                <a:solidFill>
                  <a:schemeClr val="tx1"/>
                </a:solidFill>
              </a:rPr>
              <a:t>Chocolatey</a:t>
            </a:r>
            <a:endParaRPr lang="es-ES" sz="3600" i="1" dirty="0">
              <a:solidFill>
                <a:schemeClr val="tx1"/>
              </a:solidFill>
            </a:endParaRPr>
          </a:p>
          <a:p>
            <a:endParaRPr lang="es-ES" sz="3600" i="1" dirty="0">
              <a:solidFill>
                <a:schemeClr val="tx1"/>
              </a:solidFill>
            </a:endParaRPr>
          </a:p>
          <a:p>
            <a:r>
              <a:rPr lang="es-ES" sz="3600" i="1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https://chocolatey.org</a:t>
            </a:r>
            <a:endParaRPr lang="es-ES" sz="3600" i="1" dirty="0">
              <a:solidFill>
                <a:schemeClr val="accent2"/>
              </a:solidFill>
            </a:endParaRPr>
          </a:p>
          <a:p>
            <a:r>
              <a:rPr lang="es-ES" sz="3600" i="1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https://chocolatey.org/packages</a:t>
            </a:r>
            <a:endParaRPr lang="es-ES" sz="3600" i="1" dirty="0">
              <a:solidFill>
                <a:schemeClr val="accent2"/>
              </a:solidFill>
            </a:endParaRPr>
          </a:p>
          <a:p>
            <a:endParaRPr lang="es-ES" sz="3600" i="1" dirty="0">
              <a:solidFill>
                <a:schemeClr val="tx1"/>
              </a:solidFill>
            </a:endParaRPr>
          </a:p>
          <a:p>
            <a:endParaRPr lang="es-ES" sz="36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355834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Ansible</a:t>
            </a: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 Windows Modules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algn="just"/>
            <a:r>
              <a:rPr lang="es-ES" sz="3600" dirty="0">
                <a:solidFill>
                  <a:schemeClr val="tx1"/>
                </a:solidFill>
              </a:rPr>
              <a:t>Otra opción en </a:t>
            </a:r>
            <a:r>
              <a:rPr lang="es-ES" sz="3600" dirty="0" err="1">
                <a:solidFill>
                  <a:schemeClr val="tx1"/>
                </a:solidFill>
              </a:rPr>
              <a:t>Ansible</a:t>
            </a:r>
            <a:r>
              <a:rPr lang="es-ES" sz="3600" dirty="0">
                <a:solidFill>
                  <a:schemeClr val="tx1"/>
                </a:solidFill>
              </a:rPr>
              <a:t> es usar </a:t>
            </a:r>
            <a:r>
              <a:rPr lang="es-ES" sz="3600" dirty="0" err="1">
                <a:solidFill>
                  <a:schemeClr val="tx1"/>
                </a:solidFill>
              </a:rPr>
              <a:t>Ansible</a:t>
            </a:r>
            <a:r>
              <a:rPr lang="es-ES" sz="3600" dirty="0">
                <a:solidFill>
                  <a:schemeClr val="tx1"/>
                </a:solidFill>
              </a:rPr>
              <a:t> Windows Modules dentro de nuestros </a:t>
            </a:r>
            <a:r>
              <a:rPr lang="es-ES" sz="3600" dirty="0" err="1">
                <a:solidFill>
                  <a:schemeClr val="tx1"/>
                </a:solidFill>
              </a:rPr>
              <a:t>playbooks</a:t>
            </a:r>
            <a:r>
              <a:rPr lang="es-ES" sz="3600" dirty="0">
                <a:solidFill>
                  <a:schemeClr val="tx1"/>
                </a:solidFill>
              </a:rPr>
              <a:t>. Tenemos diversos módulos y podemos desarrollar los nuestros con </a:t>
            </a:r>
            <a:r>
              <a:rPr lang="es-ES" sz="3600" dirty="0" err="1">
                <a:solidFill>
                  <a:schemeClr val="tx1"/>
                </a:solidFill>
              </a:rPr>
              <a:t>Powershell</a:t>
            </a:r>
            <a:r>
              <a:rPr lang="es-ES" sz="3600" dirty="0">
                <a:solidFill>
                  <a:schemeClr val="tx1"/>
                </a:solidFill>
              </a:rPr>
              <a:t>.</a:t>
            </a:r>
          </a:p>
          <a:p>
            <a:pPr lvl="0" algn="just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algn="just"/>
            <a:r>
              <a:rPr lang="es-ES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https://docs.ansible.com/ansible/2.3/list_of_windows_modules.html</a:t>
            </a:r>
            <a:endParaRPr lang="es-ES" dirty="0">
              <a:solidFill>
                <a:schemeClr val="accent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algn="just"/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algn="just"/>
            <a:r>
              <a:rPr lang="es-ES" sz="3600" dirty="0">
                <a:solidFill>
                  <a:schemeClr val="tx1"/>
                </a:solidFill>
              </a:rPr>
              <a:t>Un módulo </a:t>
            </a:r>
            <a:r>
              <a:rPr lang="es-ES" sz="3600" dirty="0" err="1">
                <a:solidFill>
                  <a:schemeClr val="tx1"/>
                </a:solidFill>
              </a:rPr>
              <a:t>Ansible</a:t>
            </a:r>
            <a:r>
              <a:rPr lang="es-ES" sz="3600" dirty="0">
                <a:solidFill>
                  <a:schemeClr val="tx1"/>
                </a:solidFill>
              </a:rPr>
              <a:t> </a:t>
            </a:r>
            <a:r>
              <a:rPr lang="es-ES" sz="3600" dirty="0" err="1">
                <a:solidFill>
                  <a:schemeClr val="tx1"/>
                </a:solidFill>
              </a:rPr>
              <a:t>Powershell</a:t>
            </a:r>
            <a:r>
              <a:rPr lang="es-ES" sz="3600" dirty="0">
                <a:solidFill>
                  <a:schemeClr val="tx1"/>
                </a:solidFill>
              </a:rPr>
              <a:t> se compone de dos módulos, un módulo Python que básicamente contiene metadatos y documentación, y un módulo </a:t>
            </a:r>
            <a:r>
              <a:rPr lang="es-ES" sz="3600" dirty="0" err="1">
                <a:solidFill>
                  <a:schemeClr val="tx1"/>
                </a:solidFill>
              </a:rPr>
              <a:t>Powershell</a:t>
            </a:r>
            <a:r>
              <a:rPr lang="es-ES" sz="3600" dirty="0">
                <a:solidFill>
                  <a:schemeClr val="tx1"/>
                </a:solidFill>
              </a:rPr>
              <a:t> con una estructura determinada que describimos a continuación.</a:t>
            </a:r>
          </a:p>
          <a:p>
            <a:pPr lvl="0" algn="just"/>
            <a:endParaRPr lang="es-ES" sz="3600" dirty="0">
              <a:solidFill>
                <a:schemeClr val="tx1"/>
              </a:solidFill>
            </a:endParaRPr>
          </a:p>
          <a:p>
            <a:pPr lvl="0" algn="just"/>
            <a:r>
              <a:rPr lang="es-ES" sz="3600" dirty="0">
                <a:solidFill>
                  <a:schemeClr val="tx1"/>
                </a:solidFill>
              </a:rPr>
              <a:t>Ejemplo:</a:t>
            </a:r>
          </a:p>
          <a:p>
            <a:pPr lvl="0" algn="just"/>
            <a:r>
              <a:rPr lang="es-ES" sz="3600" dirty="0">
                <a:solidFill>
                  <a:schemeClr val="tx1"/>
                </a:solidFill>
              </a:rPr>
              <a:t>Instalación de un paquete.</a:t>
            </a:r>
          </a:p>
          <a:p>
            <a:pPr lvl="0" algn="just"/>
            <a:r>
              <a:rPr lang="es-ES" sz="3600" i="1" dirty="0">
                <a:solidFill>
                  <a:schemeClr val="tx1"/>
                </a:solidFill>
              </a:rPr>
              <a:t>8686b47 (HEAD -&gt; 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</a:rPr>
              <a:t>origin</a:t>
            </a:r>
            <a:r>
              <a:rPr lang="es-ES" sz="3600" i="1" dirty="0">
                <a:solidFill>
                  <a:schemeClr val="tx1"/>
                </a:solidFill>
              </a:rPr>
              <a:t>/HEAD) </a:t>
            </a:r>
            <a:r>
              <a:rPr lang="es-ES" sz="3600" i="1" dirty="0" err="1">
                <a:solidFill>
                  <a:schemeClr val="tx1"/>
                </a:solidFill>
              </a:rPr>
              <a:t>Playbook</a:t>
            </a:r>
            <a:r>
              <a:rPr lang="es-ES" sz="3600" i="1" dirty="0">
                <a:solidFill>
                  <a:schemeClr val="tx1"/>
                </a:solidFill>
              </a:rPr>
              <a:t> instalación de paquete</a:t>
            </a:r>
          </a:p>
          <a:p>
            <a:pPr lvl="0" algn="just"/>
            <a:endParaRPr lang="es-ES" sz="3600" dirty="0">
              <a:solidFill>
                <a:schemeClr val="tx1"/>
              </a:solidFill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203815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20832463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squar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Custom</a:t>
            </a: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 Windows Modules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175067" y="253324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Por omisión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ansible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los lee de la siguiente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r>
              <a:rPr lang="es-ES" dirty="0">
                <a:solidFill>
                  <a:schemeClr val="accent2"/>
                </a:solidFill>
              </a:rPr>
              <a:t>/</a:t>
            </a:r>
            <a:r>
              <a:rPr lang="es-ES" dirty="0" err="1">
                <a:solidFill>
                  <a:schemeClr val="accent2"/>
                </a:solidFill>
              </a:rPr>
              <a:t>usr</a:t>
            </a:r>
            <a:r>
              <a:rPr lang="es-ES" dirty="0">
                <a:solidFill>
                  <a:schemeClr val="accent2"/>
                </a:solidFill>
              </a:rPr>
              <a:t>/</a:t>
            </a:r>
            <a:r>
              <a:rPr lang="es-ES" dirty="0" err="1">
                <a:solidFill>
                  <a:schemeClr val="accent2"/>
                </a:solidFill>
              </a:rPr>
              <a:t>lib</a:t>
            </a:r>
            <a:r>
              <a:rPr lang="es-ES" dirty="0">
                <a:solidFill>
                  <a:schemeClr val="accent2"/>
                </a:solidFill>
              </a:rPr>
              <a:t>/python3.6/</a:t>
            </a:r>
            <a:r>
              <a:rPr lang="es-ES" dirty="0" err="1">
                <a:solidFill>
                  <a:schemeClr val="accent2"/>
                </a:solidFill>
              </a:rPr>
              <a:t>site-packages</a:t>
            </a:r>
            <a:r>
              <a:rPr lang="es-ES" dirty="0">
                <a:solidFill>
                  <a:schemeClr val="accent2"/>
                </a:solidFill>
              </a:rPr>
              <a:t>/</a:t>
            </a:r>
            <a:r>
              <a:rPr lang="es-ES" dirty="0" err="1">
                <a:solidFill>
                  <a:schemeClr val="accent2"/>
                </a:solidFill>
              </a:rPr>
              <a:t>ansible</a:t>
            </a:r>
            <a:r>
              <a:rPr lang="es-ES" dirty="0">
                <a:solidFill>
                  <a:schemeClr val="accent2"/>
                </a:solidFill>
              </a:rPr>
              <a:t>/modules/</a:t>
            </a:r>
            <a:r>
              <a:rPr lang="es-ES" dirty="0" err="1">
                <a:solidFill>
                  <a:schemeClr val="accent2"/>
                </a:solidFill>
              </a:rPr>
              <a:t>windows</a:t>
            </a:r>
            <a:r>
              <a:rPr lang="es-ES" dirty="0">
                <a:solidFill>
                  <a:schemeClr val="accent2"/>
                </a:solidFill>
              </a:rPr>
              <a:t>/</a:t>
            </a:r>
          </a:p>
          <a:p>
            <a:endParaRPr lang="es-ES" dirty="0">
              <a:solidFill>
                <a:schemeClr val="accent2"/>
              </a:solidFill>
            </a:endParaRPr>
          </a:p>
          <a:p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 más sencillo es crear el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playbook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y después un subdirectorio </a:t>
            </a:r>
            <a:r>
              <a:rPr lang="es-ES" sz="36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</a:t>
            </a:r>
            <a:r>
              <a:rPr lang="es-ES" dirty="0">
                <a:solidFill>
                  <a:schemeClr val="accent2"/>
                </a:solidFill>
              </a:rPr>
              <a:t> </a:t>
            </a:r>
            <a:r>
              <a:rPr lang="es-E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 contiene los Windows Modules.</a:t>
            </a:r>
          </a:p>
          <a:p>
            <a:r>
              <a:rPr lang="es-ES" sz="36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cd5cc8b (HEAD -&gt; master, </a:t>
            </a:r>
            <a:r>
              <a:rPr lang="es-ES" sz="3600" i="1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origin</a:t>
            </a:r>
            <a:r>
              <a:rPr lang="es-ES" sz="36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/master, </a:t>
            </a:r>
            <a:r>
              <a:rPr lang="es-ES" sz="3600" i="1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origin</a:t>
            </a:r>
            <a:r>
              <a:rPr lang="es-ES" sz="36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/HEAD) </a:t>
            </a:r>
            <a:r>
              <a:rPr lang="es-ES" sz="3600" i="1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Ansible</a:t>
            </a:r>
            <a:r>
              <a:rPr lang="es-ES" sz="3600" i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Windows Module</a:t>
            </a:r>
          </a:p>
          <a:p>
            <a:pPr lvl="0"/>
            <a:endParaRPr lang="es-ES" sz="36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112530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4773613" y="9305925"/>
            <a:ext cx="12387262" cy="122396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ES" sz="5400" dirty="0">
                <a:ea typeface="+mn-ea"/>
              </a:rPr>
              <a:t>Consultores y formadores freelance </a:t>
            </a:r>
          </a:p>
        </p:txBody>
      </p:sp>
      <p:pic>
        <p:nvPicPr>
          <p:cNvPr id="4" name="Picture 3" descr="C:\Program Files (x86)\Microsoft Office\MEDIA\OFFICE12\Bullets\BD21295_.gif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3433382" y="12787354"/>
            <a:ext cx="343329" cy="34332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3034635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Incorporando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Powershell</a:t>
            </a: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 7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392176" y="277935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</a:rPr>
              <a:t>Se instala en paralelo con </a:t>
            </a:r>
            <a:r>
              <a:rPr lang="es-ES" dirty="0" err="1">
                <a:solidFill>
                  <a:schemeClr val="tx1"/>
                </a:solidFill>
              </a:rPr>
              <a:t>PowerShell</a:t>
            </a:r>
            <a:r>
              <a:rPr lang="es-ES" dirty="0">
                <a:solidFill>
                  <a:schemeClr val="tx1"/>
                </a:solidFill>
              </a:rPr>
              <a:t> 5.1. Las nuevas versiones se llaman </a:t>
            </a:r>
            <a:r>
              <a:rPr lang="es-ES" dirty="0" err="1">
                <a:solidFill>
                  <a:schemeClr val="tx1"/>
                </a:solidFill>
              </a:rPr>
              <a:t>PowerShell</a:t>
            </a:r>
            <a:r>
              <a:rPr lang="es-ES" dirty="0">
                <a:solidFill>
                  <a:schemeClr val="tx1"/>
                </a:solidFill>
              </a:rPr>
              <a:t> Core.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chemeClr val="tx1"/>
              </a:solidFill>
            </a:endParaRP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</a:rPr>
              <a:t>Podemos encontrar todas las versiones de </a:t>
            </a:r>
            <a:r>
              <a:rPr lang="es-ES" dirty="0" err="1">
                <a:solidFill>
                  <a:schemeClr val="tx1"/>
                </a:solidFill>
              </a:rPr>
              <a:t>PowerShell</a:t>
            </a:r>
            <a:r>
              <a:rPr lang="es-ES" dirty="0">
                <a:solidFill>
                  <a:schemeClr val="tx1"/>
                </a:solidFill>
              </a:rPr>
              <a:t> en https://</a:t>
            </a:r>
            <a:r>
              <a:rPr lang="es-ES" dirty="0" err="1">
                <a:solidFill>
                  <a:schemeClr val="tx1"/>
                </a:solidFill>
              </a:rPr>
              <a:t>github.com</a:t>
            </a:r>
            <a:r>
              <a:rPr lang="es-ES" dirty="0">
                <a:solidFill>
                  <a:schemeClr val="tx1"/>
                </a:solidFill>
              </a:rPr>
              <a:t>/</a:t>
            </a:r>
            <a:r>
              <a:rPr lang="es-ES" dirty="0" err="1">
                <a:solidFill>
                  <a:schemeClr val="tx1"/>
                </a:solidFill>
              </a:rPr>
              <a:t>PowerShell</a:t>
            </a:r>
            <a:r>
              <a:rPr lang="es-ES" dirty="0">
                <a:solidFill>
                  <a:schemeClr val="tx1"/>
                </a:solidFill>
              </a:rPr>
              <a:t>/</a:t>
            </a:r>
            <a:r>
              <a:rPr lang="es-ES" dirty="0" err="1">
                <a:solidFill>
                  <a:schemeClr val="tx1"/>
                </a:solidFill>
              </a:rPr>
              <a:t>PowerShell</a:t>
            </a:r>
            <a:r>
              <a:rPr lang="es-ES" dirty="0">
                <a:solidFill>
                  <a:schemeClr val="tx1"/>
                </a:solidFill>
              </a:rPr>
              <a:t>/</a:t>
            </a:r>
            <a:r>
              <a:rPr lang="es-ES" dirty="0" err="1">
                <a:solidFill>
                  <a:schemeClr val="tx1"/>
                </a:solidFill>
              </a:rPr>
              <a:t>releases</a:t>
            </a:r>
            <a:r>
              <a:rPr lang="es-ES" dirty="0">
                <a:solidFill>
                  <a:schemeClr val="tx1"/>
                </a:solidFill>
              </a:rPr>
              <a:t>, para este curso usaremos la versión 7.0 https://</a:t>
            </a:r>
            <a:r>
              <a:rPr lang="es-ES" dirty="0" err="1">
                <a:solidFill>
                  <a:schemeClr val="tx1"/>
                </a:solidFill>
              </a:rPr>
              <a:t>github.com</a:t>
            </a:r>
            <a:r>
              <a:rPr lang="es-ES" dirty="0">
                <a:solidFill>
                  <a:schemeClr val="tx1"/>
                </a:solidFill>
              </a:rPr>
              <a:t>/</a:t>
            </a:r>
            <a:r>
              <a:rPr lang="es-ES" dirty="0" err="1">
                <a:solidFill>
                  <a:schemeClr val="tx1"/>
                </a:solidFill>
              </a:rPr>
              <a:t>PowerShell</a:t>
            </a:r>
            <a:r>
              <a:rPr lang="es-ES" dirty="0">
                <a:solidFill>
                  <a:schemeClr val="tx1"/>
                </a:solidFill>
              </a:rPr>
              <a:t>/</a:t>
            </a:r>
            <a:r>
              <a:rPr lang="es-ES" dirty="0" err="1">
                <a:solidFill>
                  <a:schemeClr val="tx1"/>
                </a:solidFill>
              </a:rPr>
              <a:t>PowerShell</a:t>
            </a:r>
            <a:r>
              <a:rPr lang="es-ES" dirty="0">
                <a:solidFill>
                  <a:schemeClr val="tx1"/>
                </a:solidFill>
              </a:rPr>
              <a:t>/</a:t>
            </a:r>
            <a:r>
              <a:rPr lang="es-ES" dirty="0" err="1">
                <a:solidFill>
                  <a:schemeClr val="tx1"/>
                </a:solidFill>
              </a:rPr>
              <a:t>releases</a:t>
            </a:r>
            <a:r>
              <a:rPr lang="es-ES" dirty="0">
                <a:solidFill>
                  <a:schemeClr val="tx1"/>
                </a:solidFill>
              </a:rPr>
              <a:t>/</a:t>
            </a:r>
            <a:r>
              <a:rPr lang="es-ES" dirty="0" err="1">
                <a:solidFill>
                  <a:schemeClr val="tx1"/>
                </a:solidFill>
              </a:rPr>
              <a:t>tag</a:t>
            </a:r>
            <a:r>
              <a:rPr lang="es-ES" dirty="0">
                <a:solidFill>
                  <a:schemeClr val="tx1"/>
                </a:solidFill>
              </a:rPr>
              <a:t>/v7.1.0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chemeClr val="tx1"/>
              </a:solidFill>
            </a:endParaRP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</a:rPr>
              <a:t>Podemos ver la versión instalada con $</a:t>
            </a:r>
            <a:r>
              <a:rPr lang="es-ES" dirty="0" err="1">
                <a:solidFill>
                  <a:schemeClr val="tx1"/>
                </a:solidFill>
              </a:rPr>
              <a:t>PSVersionTable</a:t>
            </a:r>
            <a:r>
              <a:rPr lang="es-ES" dirty="0">
                <a:solidFill>
                  <a:schemeClr val="tx1"/>
                </a:solidFill>
              </a:rPr>
              <a:t> o </a:t>
            </a:r>
            <a:r>
              <a:rPr lang="es-ES" dirty="0" err="1">
                <a:solidFill>
                  <a:schemeClr val="tx1"/>
                </a:solidFill>
              </a:rPr>
              <a:t>Get</a:t>
            </a:r>
            <a:r>
              <a:rPr lang="es-ES" dirty="0">
                <a:solidFill>
                  <a:schemeClr val="tx1"/>
                </a:solidFill>
              </a:rPr>
              <a:t>-Host.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chemeClr val="tx1"/>
              </a:solidFill>
            </a:endParaRP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</a:rPr>
              <a:t>Las nuevas versiones se instalan en C:\</a:t>
            </a:r>
            <a:r>
              <a:rPr lang="es-ES" dirty="0" err="1">
                <a:solidFill>
                  <a:schemeClr val="tx1"/>
                </a:solidFill>
              </a:rPr>
              <a:t>Program</a:t>
            </a:r>
            <a:r>
              <a:rPr lang="es-ES" dirty="0">
                <a:solidFill>
                  <a:schemeClr val="tx1"/>
                </a:solidFill>
              </a:rPr>
              <a:t> Files\</a:t>
            </a:r>
            <a:r>
              <a:rPr lang="es-ES" dirty="0" err="1">
                <a:solidFill>
                  <a:schemeClr val="tx1"/>
                </a:solidFill>
              </a:rPr>
              <a:t>PowerShell</a:t>
            </a:r>
            <a:endParaRPr lang="es-ES" dirty="0">
              <a:solidFill>
                <a:schemeClr val="tx1"/>
              </a:solidFill>
            </a:endParaRP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chemeClr val="tx1"/>
              </a:solidFill>
            </a:endParaRP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</a:rPr>
              <a:t>Arrancamos </a:t>
            </a:r>
            <a:r>
              <a:rPr lang="es-ES" dirty="0" err="1">
                <a:solidFill>
                  <a:schemeClr val="tx1"/>
                </a:solidFill>
              </a:rPr>
              <a:t>Pwsh</a:t>
            </a:r>
            <a:r>
              <a:rPr lang="es-ES" dirty="0">
                <a:solidFill>
                  <a:schemeClr val="tx1"/>
                </a:solidFill>
              </a:rPr>
              <a:t> y ejecutamos los siguientes comandos.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chemeClr val="tx1"/>
              </a:solidFill>
            </a:endParaRP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 err="1">
                <a:solidFill>
                  <a:schemeClr val="tx1"/>
                </a:solidFill>
              </a:rPr>
              <a:t>Install</a:t>
            </a:r>
            <a:r>
              <a:rPr lang="es-ES" dirty="0">
                <a:solidFill>
                  <a:schemeClr val="tx1"/>
                </a:solidFill>
              </a:rPr>
              <a:t>-Module </a:t>
            </a:r>
            <a:r>
              <a:rPr lang="es-ES" dirty="0" err="1">
                <a:solidFill>
                  <a:schemeClr val="tx1"/>
                </a:solidFill>
              </a:rPr>
              <a:t>PowershellGet</a:t>
            </a:r>
            <a:r>
              <a:rPr lang="es-ES" dirty="0">
                <a:solidFill>
                  <a:schemeClr val="tx1"/>
                </a:solidFill>
              </a:rPr>
              <a:t> –</a:t>
            </a:r>
            <a:r>
              <a:rPr lang="es-ES" dirty="0" err="1">
                <a:solidFill>
                  <a:schemeClr val="tx1"/>
                </a:solidFill>
              </a:rPr>
              <a:t>Force</a:t>
            </a:r>
            <a:endParaRPr lang="es-ES" dirty="0">
              <a:solidFill>
                <a:schemeClr val="tx1"/>
              </a:solidFill>
            </a:endParaRP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Instalamos</a:t>
            </a:r>
            <a:r>
              <a:rPr lang="en-US" dirty="0">
                <a:solidFill>
                  <a:schemeClr val="tx1"/>
                </a:solidFill>
              </a:rPr>
              <a:t> y </a:t>
            </a:r>
            <a:r>
              <a:rPr lang="en-US" dirty="0" err="1">
                <a:solidFill>
                  <a:schemeClr val="tx1"/>
                </a:solidFill>
              </a:rPr>
              <a:t>arrancamos</a:t>
            </a:r>
            <a:r>
              <a:rPr lang="en-US" dirty="0">
                <a:solidFill>
                  <a:schemeClr val="tx1"/>
                </a:solidFill>
              </a:rPr>
              <a:t> VS Code.</a:t>
            </a:r>
            <a:endParaRPr lang="es-E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 </a:t>
            </a:r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</a:rPr>
              <a:t>Instalamos </a:t>
            </a:r>
            <a:r>
              <a:rPr lang="es-ES" dirty="0" err="1">
                <a:solidFill>
                  <a:schemeClr val="tx1"/>
                </a:solidFill>
              </a:rPr>
              <a:t>Powershell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Extesion</a:t>
            </a:r>
            <a:r>
              <a:rPr lang="es-ES" dirty="0">
                <a:solidFill>
                  <a:schemeClr val="tx1"/>
                </a:solidFill>
              </a:rPr>
              <a:t> Pack</a:t>
            </a:r>
          </a:p>
          <a:p>
            <a:r>
              <a:rPr lang="es-ES" dirty="0">
                <a:solidFill>
                  <a:schemeClr val="tx1"/>
                </a:solidFill>
              </a:rPr>
              <a:t> </a:t>
            </a:r>
          </a:p>
          <a:p>
            <a:r>
              <a:rPr lang="es-ES" dirty="0">
                <a:solidFill>
                  <a:schemeClr val="tx1"/>
                </a:solidFill>
              </a:rPr>
              <a:t>Desde CTRL+SHIFT+P accedemos al buscador de comandos y usamos Open </a:t>
            </a:r>
            <a:r>
              <a:rPr lang="es-ES" dirty="0" err="1">
                <a:solidFill>
                  <a:schemeClr val="tx1"/>
                </a:solidFill>
              </a:rPr>
              <a:t>Settings</a:t>
            </a:r>
            <a:r>
              <a:rPr lang="es-ES" dirty="0">
                <a:solidFill>
                  <a:schemeClr val="tx1"/>
                </a:solidFill>
              </a:rPr>
              <a:t> JSON.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chemeClr val="tx1"/>
              </a:solidFill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62358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3034635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Incorporando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Powershell</a:t>
            </a: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 7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392176" y="277935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editor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editor.quickSuggestionsDelay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1,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editor.tabCompletion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on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files.defaultLanguage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default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shell</a:t>
            </a:r>
            <a:endParaRPr lang="es-E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Windows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7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terminal.integrated.shell.windows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"C:\\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Program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Files\\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\\7\\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pwsh.exe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powershell.powerShellExePath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"C:\\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Program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Files\\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\\7\\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pwsh.exe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"powershell.codeFormatting.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preset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Stroustrup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powershell.startAutomatically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true,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powershell.scriptAnalysis.enable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true,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powershell.integratedConsole.showOnStartup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true,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</a:t>
            </a:r>
            <a:r>
              <a:rPr lang="es-ES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powershell.integratedConsole.focusConsoleOnExecute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true</a:t>
            </a:r>
          </a:p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5766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61132315-B768-2C4F-8876-2C440AAB44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43824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3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https://docs.microsoft.com/es-es/powershell/scripting/powershell-support-lifecycle?view=powershell-7.1</a:t>
            </a:r>
            <a:endParaRPr kumimoji="0" lang="es-ES" altLang="es-ES" sz="2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5" name="Imagen 12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89CCFCFC-824D-8946-86CB-53F04CBB6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968367"/>
            <a:ext cx="22056600" cy="9134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D76A4CC2-EC7B-8844-AC53-7B5B9177D5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692400"/>
            <a:ext cx="2438241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F9765ABF-86FB-6247-BDEA-46DAB6B427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9863" y="1211263"/>
            <a:ext cx="12843878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Ciclo de vida de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PowerShell</a:t>
            </a:r>
            <a:endParaRPr lang="es-ES" sz="8000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57255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7207252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Moviéndonos por un mar de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CmdLets</a:t>
            </a:r>
            <a:endParaRPr lang="es-ES" sz="8000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392176" y="277935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s-ES" sz="40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-Module -</a:t>
            </a:r>
            <a:r>
              <a:rPr lang="es-E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ListAvailable</a:t>
            </a:r>
            <a:r>
              <a:rPr lang="es-ES" sz="4000" dirty="0">
                <a:solidFill>
                  <a:schemeClr val="tx1"/>
                </a:solidFill>
              </a:rPr>
              <a:t>: Lista los módulos disponibles.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40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</a:t>
            </a:r>
            <a:r>
              <a:rPr lang="es-ES" sz="40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-Module</a:t>
            </a:r>
            <a:r>
              <a:rPr lang="es-ES" sz="4000" dirty="0">
                <a:solidFill>
                  <a:schemeClr val="tx1"/>
                </a:solidFill>
              </a:rPr>
              <a:t>: Busca un módulo entre los disponibles. Tira de los repositorios instalados.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</a:t>
            </a:r>
            <a:r>
              <a:rPr lang="es-ES" sz="40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-Module | </a:t>
            </a:r>
            <a:r>
              <a:rPr lang="es-E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findstr</a:t>
            </a:r>
            <a:r>
              <a:rPr lang="es-ES" sz="40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s-E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ldap</a:t>
            </a:r>
            <a:endParaRPr lang="es-ES" sz="40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40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Register-PSRepository</a:t>
            </a:r>
            <a:r>
              <a:rPr lang="es-ES" sz="4000" dirty="0">
                <a:solidFill>
                  <a:schemeClr val="tx1"/>
                </a:solidFill>
              </a:rPr>
              <a:t>: Registra un repositorio.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40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Get-PSRepository</a:t>
            </a:r>
            <a:r>
              <a:rPr lang="es-ES" sz="4000" dirty="0">
                <a:solidFill>
                  <a:schemeClr val="tx1"/>
                </a:solidFill>
              </a:rPr>
              <a:t>: Muestra los repositorios instalados. Con </a:t>
            </a:r>
            <a:r>
              <a:rPr lang="es-ES" sz="4000" dirty="0" err="1">
                <a:solidFill>
                  <a:schemeClr val="tx1"/>
                </a:solidFill>
              </a:rPr>
              <a:t>Powershell</a:t>
            </a:r>
            <a:r>
              <a:rPr lang="es-ES" sz="4000" dirty="0">
                <a:solidFill>
                  <a:schemeClr val="tx1"/>
                </a:solidFill>
              </a:rPr>
              <a:t> 7 vamos a encontrar </a:t>
            </a:r>
            <a:r>
              <a:rPr lang="es-ES" sz="4000" u="sng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https://www.powershellgallery.com/api/v2</a:t>
            </a:r>
            <a:r>
              <a:rPr lang="es-ES" sz="4000" dirty="0">
                <a:solidFill>
                  <a:schemeClr val="tx1"/>
                </a:solidFill>
              </a:rPr>
              <a:t>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40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Install-Module </a:t>
            </a:r>
            <a:r>
              <a:rPr lang="en-U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PSWindowsUpdate</a:t>
            </a:r>
            <a:endParaRPr lang="en-US" sz="40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40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Get-command -Module </a:t>
            </a:r>
            <a:r>
              <a:rPr lang="en-U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PSWindowsUpdate</a:t>
            </a:r>
            <a:r>
              <a:rPr lang="en-US" sz="40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40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Remove-Module </a:t>
            </a:r>
            <a:r>
              <a:rPr lang="en-U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PSWindowsUpdate</a:t>
            </a:r>
            <a:endParaRPr lang="en-US" sz="40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s-ES" sz="4000" dirty="0">
              <a:solidFill>
                <a:schemeClr val="tx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Get-help Update-</a:t>
            </a:r>
            <a:r>
              <a:rPr lang="en-US" sz="400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WUModule</a:t>
            </a:r>
            <a:endParaRPr lang="es-ES" sz="40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090125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7776318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Creación de la estructura del proyecto</a:t>
            </a: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392176" y="277935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rgbClr val="000000"/>
                </a:solidFill>
                <a:latin typeface="Source Sans Pro Black" pitchFamily="34" charset="0"/>
              </a:rPr>
              <a:t>Descargamos y descomprimimos los siguientes archivos.</a:t>
            </a: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chemeClr val="accent2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https://github.com/rafaeltejero/CursoPowershell/blob/main/curso-powershell-ansible-1.7z</a:t>
            </a:r>
            <a:endParaRPr lang="es-ES" dirty="0">
              <a:solidFill>
                <a:schemeClr val="accent2"/>
              </a:solidFill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chemeClr val="accent2"/>
              </a:solidFill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s-ES" dirty="0" err="1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lang="es-ES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s-ES" dirty="0" err="1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rafaeltejero</a:t>
            </a:r>
            <a:r>
              <a:rPr lang="es-ES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s-ES" dirty="0" err="1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CursoPowershell</a:t>
            </a:r>
            <a:r>
              <a:rPr lang="es-ES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/blob/</a:t>
            </a:r>
            <a:r>
              <a:rPr lang="es-ES" dirty="0" err="1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main</a:t>
            </a:r>
            <a:r>
              <a:rPr lang="es-ES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s-ES" dirty="0" err="1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Comparitech-Powershell-cheatsheet.pdf</a:t>
            </a:r>
            <a:endParaRPr lang="es-ES" dirty="0">
              <a:solidFill>
                <a:schemeClr val="accent2"/>
              </a:solidFill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138422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ChangeArrowheads="1"/>
          </p:cNvSpPr>
          <p:nvPr/>
        </p:nvSpPr>
        <p:spPr bwMode="auto">
          <a:xfrm>
            <a:off x="1439863" y="1211263"/>
            <a:ext cx="16253465" cy="13219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ES" sz="8000" dirty="0">
                <a:solidFill>
                  <a:srgbClr val="000000"/>
                </a:solidFill>
                <a:latin typeface="Source Sans Pro Black" pitchFamily="34" charset="0"/>
              </a:rPr>
              <a:t>Nociones básicas para usar </a:t>
            </a:r>
            <a:r>
              <a:rPr lang="es-ES" sz="8000" dirty="0" err="1">
                <a:solidFill>
                  <a:srgbClr val="000000"/>
                </a:solidFill>
                <a:latin typeface="Source Sans Pro Black" pitchFamily="34" charset="0"/>
              </a:rPr>
              <a:t>VSCode</a:t>
            </a:r>
            <a:endParaRPr lang="es-ES" sz="8000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8" name="2 Marcador de contenido"/>
          <p:cNvSpPr txBox="1">
            <a:spLocks/>
          </p:cNvSpPr>
          <p:nvPr/>
        </p:nvSpPr>
        <p:spPr>
          <a:xfrm>
            <a:off x="1392176" y="2779358"/>
            <a:ext cx="22032277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/>
                </a:solidFill>
              </a:rPr>
              <a:t>Crear un </a:t>
            </a:r>
            <a:r>
              <a:rPr lang="es-ES" sz="3600" dirty="0" err="1">
                <a:solidFill>
                  <a:schemeClr val="tx1"/>
                </a:solidFill>
              </a:rPr>
              <a:t>Workspace</a:t>
            </a:r>
            <a:endParaRPr lang="es-ES" sz="3600" dirty="0">
              <a:solidFill>
                <a:schemeClr val="tx1"/>
              </a:solidFill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s-ES" sz="3600" dirty="0">
              <a:solidFill>
                <a:schemeClr val="tx1"/>
              </a:solidFill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/>
                </a:solidFill>
              </a:rPr>
              <a:t>Formateo de código </a:t>
            </a:r>
            <a:r>
              <a:rPr lang="es-ES" sz="3600" dirty="0" err="1">
                <a:solidFill>
                  <a:schemeClr val="tx1"/>
                </a:solidFill>
              </a:rPr>
              <a:t>Shift</a:t>
            </a:r>
            <a:r>
              <a:rPr lang="es-ES" sz="3600" dirty="0">
                <a:solidFill>
                  <a:schemeClr val="tx1"/>
                </a:solidFill>
              </a:rPr>
              <a:t> + </a:t>
            </a:r>
            <a:r>
              <a:rPr lang="es-ES" sz="3600" dirty="0" err="1">
                <a:solidFill>
                  <a:schemeClr val="tx1"/>
                </a:solidFill>
              </a:rPr>
              <a:t>Alt</a:t>
            </a:r>
            <a:r>
              <a:rPr lang="es-ES" sz="3600" dirty="0">
                <a:solidFill>
                  <a:schemeClr val="tx1"/>
                </a:solidFill>
              </a:rPr>
              <a:t> + F. En Mac </a:t>
            </a:r>
            <a:r>
              <a:rPr lang="es-ES" sz="3600" dirty="0" err="1">
                <a:solidFill>
                  <a:schemeClr val="tx1"/>
                </a:solidFill>
              </a:rPr>
              <a:t>Mayús</a:t>
            </a:r>
            <a:r>
              <a:rPr lang="es-ES" sz="3600" dirty="0">
                <a:solidFill>
                  <a:schemeClr val="tx1"/>
                </a:solidFill>
              </a:rPr>
              <a:t> + Opción + F.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s-ES" sz="3600" dirty="0">
              <a:solidFill>
                <a:schemeClr val="tx1"/>
              </a:solidFill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/>
                </a:solidFill>
              </a:rPr>
              <a:t>Depurar.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s-ES" sz="3600" dirty="0">
              <a:solidFill>
                <a:schemeClr val="tx1"/>
              </a:solidFill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/>
                </a:solidFill>
              </a:rPr>
              <a:t>Reemplazar y buscar.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s-ES" sz="3600" dirty="0">
              <a:solidFill>
                <a:schemeClr val="tx1"/>
              </a:solidFill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/>
                </a:solidFill>
              </a:rPr>
              <a:t>Ir a la definición de una función y navegar por el código.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s-ES" sz="3600" dirty="0">
              <a:solidFill>
                <a:schemeClr val="tx1"/>
              </a:solidFill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/>
                </a:solidFill>
              </a:rPr>
              <a:t>Ir a referencias.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s-ES" sz="3600" dirty="0">
              <a:solidFill>
                <a:schemeClr val="tx1"/>
              </a:solidFill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/>
                </a:solidFill>
              </a:rPr>
              <a:t>Añadir variables a </a:t>
            </a:r>
            <a:r>
              <a:rPr lang="es-ES" sz="3600" dirty="0" err="1">
                <a:solidFill>
                  <a:schemeClr val="tx1"/>
                </a:solidFill>
              </a:rPr>
              <a:t>watch</a:t>
            </a:r>
            <a:r>
              <a:rPr lang="es-ES" sz="3600" dirty="0">
                <a:solidFill>
                  <a:schemeClr val="tx1"/>
                </a:solidFill>
              </a:rPr>
              <a:t>.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s-ES" sz="3600" dirty="0">
              <a:solidFill>
                <a:schemeClr val="tx1"/>
              </a:solidFill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s-ES" sz="3600" dirty="0">
                <a:solidFill>
                  <a:schemeClr val="tx1"/>
                </a:solidFill>
              </a:rPr>
              <a:t>Puntos de ruptura condicionales.</a:t>
            </a: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  <p:sp>
        <p:nvSpPr>
          <p:cNvPr id="5" name="2 Marcador de contenido">
            <a:extLst>
              <a:ext uri="{FF2B5EF4-FFF2-40B4-BE49-F238E27FC236}">
                <a16:creationId xmlns:a16="http://schemas.microsoft.com/office/drawing/2014/main" id="{11C0CE17-AD58-B24D-8812-5DD9DD3C5AB7}"/>
              </a:ext>
            </a:extLst>
          </p:cNvPr>
          <p:cNvSpPr txBox="1">
            <a:spLocks/>
          </p:cNvSpPr>
          <p:nvPr/>
        </p:nvSpPr>
        <p:spPr>
          <a:xfrm>
            <a:off x="1439863" y="2920794"/>
            <a:ext cx="21336519" cy="828680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hangingPunct="1">
              <a:lnSpc>
                <a:spcPct val="100000"/>
              </a:lnSpc>
              <a:buClrTx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  <a:p>
            <a:pPr hangingPunct="1">
              <a:lnSpc>
                <a:spcPct val="100000"/>
              </a:lnSpc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endParaRPr lang="es-ES" dirty="0">
              <a:solidFill>
                <a:srgbClr val="000000"/>
              </a:solidFill>
              <a:latin typeface="Source Sans Pr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13674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Tema de Office">
  <a:themeElements>
    <a:clrScheme name="Tema de Offi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Personalizado 1">
      <a:majorFont>
        <a:latin typeface="Source Sans Pro Black"/>
        <a:ea typeface=""/>
        <a:cs typeface="Arial Unicode MS"/>
      </a:majorFont>
      <a:minorFont>
        <a:latin typeface="Segoe UI Light"/>
        <a:ea typeface="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 Unicode M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cs typeface="Arial Unicode MS" charset="0"/>
          </a:defRPr>
        </a:defPPr>
      </a:lstStyle>
    </a:lnDef>
  </a:objectDefaults>
  <a:extraClrSchemeLst>
    <a:extraClrScheme>
      <a:clrScheme name="Tema de 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a de Offic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ersonalizado 1">
      <a:majorFont>
        <a:latin typeface="Source Sans Pro Black"/>
        <a:ea typeface=""/>
        <a:cs typeface="Arial Unicode MS"/>
      </a:majorFont>
      <a:minorFont>
        <a:latin typeface="Segoe UI Light"/>
        <a:ea typeface="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844B970AD9BD54187670F2859EA92DA" ma:contentTypeVersion="12" ma:contentTypeDescription="Crear nuevo documento." ma:contentTypeScope="" ma:versionID="a7df3b2b64e0bcbf3338aff50c0d1f64">
  <xsd:schema xmlns:xsd="http://www.w3.org/2001/XMLSchema" xmlns:xs="http://www.w3.org/2001/XMLSchema" xmlns:p="http://schemas.microsoft.com/office/2006/metadata/properties" xmlns:ns3="82df6bd1-41e2-48ce-a691-ec2926b902ba" xmlns:ns4="8674365f-32bc-46ea-913f-0ab59416fef0" targetNamespace="http://schemas.microsoft.com/office/2006/metadata/properties" ma:root="true" ma:fieldsID="d00468efafc55804d5d5dd763cbf9405" ns3:_="" ns4:_="">
    <xsd:import namespace="82df6bd1-41e2-48ce-a691-ec2926b902ba"/>
    <xsd:import namespace="8674365f-32bc-46ea-913f-0ab59416fef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df6bd1-41e2-48ce-a691-ec2926b902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74365f-32bc-46ea-913f-0ab59416fef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5C0376A-A032-4AF2-B884-D140FF63D41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436C14B-478E-4167-9DCC-FA83478799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2df6bd1-41e2-48ce-a691-ec2926b902ba"/>
    <ds:schemaRef ds:uri="8674365f-32bc-46ea-913f-0ab59416f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0118A52-E051-4E09-9FD2-D179DBBE6B30}">
  <ds:schemaRefs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8674365f-32bc-46ea-913f-0ab59416fef0"/>
    <ds:schemaRef ds:uri="http://purl.org/dc/terms/"/>
    <ds:schemaRef ds:uri="http://purl.org/dc/dcmitype/"/>
    <ds:schemaRef ds:uri="82df6bd1-41e2-48ce-a691-ec2926b902ba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36999</TotalTime>
  <Words>3627</Words>
  <Application>Microsoft Macintosh PowerPoint</Application>
  <PresentationFormat>Personalizado</PresentationFormat>
  <Paragraphs>571</Paragraphs>
  <Slides>37</Slides>
  <Notes>36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37</vt:i4>
      </vt:variant>
    </vt:vector>
  </HeadingPairs>
  <TitlesOfParts>
    <vt:vector size="48" baseType="lpstr">
      <vt:lpstr>Times New Roman</vt:lpstr>
      <vt:lpstr>Source Sans Pro Black</vt:lpstr>
      <vt:lpstr>Source Sans Pro Light</vt:lpstr>
      <vt:lpstr>Calibri</vt:lpstr>
      <vt:lpstr>Segoe UI Light</vt:lpstr>
      <vt:lpstr>Arial</vt:lpstr>
      <vt:lpstr>Consolas</vt:lpstr>
      <vt:lpstr>Calibri Light</vt:lpstr>
      <vt:lpstr>Century Gothic</vt:lpstr>
      <vt:lpstr>1_Tema de Office</vt:lpstr>
      <vt:lpstr>Diseño personalizado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Edu</dc:creator>
  <cp:lastModifiedBy>Rafael Tejero Tejero</cp:lastModifiedBy>
  <cp:revision>168</cp:revision>
  <cp:lastPrinted>1601-01-01T00:00:00Z</cp:lastPrinted>
  <dcterms:created xsi:type="dcterms:W3CDTF">1601-01-01T00:00:00Z</dcterms:created>
  <dcterms:modified xsi:type="dcterms:W3CDTF">2020-12-11T13:45:34Z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0x0101008844B970AD9BD54187670F2859EA92DA</vt:lpwstr>
  </property>
</Properties>
</file>

<file path=docProps/thumbnail.jpeg>
</file>